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0"/>
    <a:srgbClr val="7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171C81-43DF-DA41-812B-02CAAB83450D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AAC85-1596-164F-ACE5-8DEFC39AAC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Optimizing Sleep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Staff Retreat Breakout Session II</a:t>
            </a:r>
          </a:p>
          <a:p>
            <a:r>
              <a:rPr lang="en-US" sz="2400" dirty="0" smtClean="0"/>
              <a:t>Drew Weis, PhD, LP</a:t>
            </a:r>
          </a:p>
          <a:p>
            <a:r>
              <a:rPr lang="en-US" sz="2400" dirty="0" smtClean="0"/>
              <a:t>Student Health and Counseling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57" y="938520"/>
            <a:ext cx="2459701" cy="29166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sleep sanctuary</a:t>
            </a:r>
          </a:p>
          <a:p>
            <a:r>
              <a:rPr lang="en-US" dirty="0" smtClean="0"/>
              <a:t>Establish helpful bedtime habits</a:t>
            </a:r>
          </a:p>
          <a:p>
            <a:r>
              <a:rPr lang="en-US" dirty="0" smtClean="0"/>
              <a:t>Tame stress</a:t>
            </a:r>
          </a:p>
          <a:p>
            <a:r>
              <a:rPr lang="en-US" dirty="0" smtClean="0"/>
              <a:t>Limit substances</a:t>
            </a:r>
          </a:p>
          <a:p>
            <a:r>
              <a:rPr lang="en-US" dirty="0" smtClean="0"/>
              <a:t>Address health conditions and medications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Sleep Sanctuary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Quiet</a:t>
            </a:r>
          </a:p>
          <a:p>
            <a:r>
              <a:rPr lang="en-US" dirty="0" smtClean="0"/>
              <a:t>Dark</a:t>
            </a:r>
          </a:p>
          <a:p>
            <a:r>
              <a:rPr lang="en-US" dirty="0" smtClean="0"/>
              <a:t>Uncluttered</a:t>
            </a:r>
          </a:p>
          <a:p>
            <a:r>
              <a:rPr lang="en-US" dirty="0" smtClean="0"/>
              <a:t>Cool but not cold</a:t>
            </a:r>
          </a:p>
          <a:p>
            <a:r>
              <a:rPr lang="en-US" dirty="0" smtClean="0"/>
              <a:t>Comfortable mattress</a:t>
            </a:r>
          </a:p>
          <a:p>
            <a:r>
              <a:rPr lang="en-US" dirty="0" smtClean="0"/>
              <a:t>Pets?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96" y="2158039"/>
            <a:ext cx="3623059" cy="3687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696" y="3006762"/>
            <a:ext cx="2218698" cy="152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728980"/>
            <a:ext cx="1752600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Bedtime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u="sng" dirty="0" smtClean="0">
                <a:solidFill>
                  <a:srgbClr val="008000"/>
                </a:solidFill>
              </a:rPr>
              <a:t>regular bedtime and wake-up time</a:t>
            </a:r>
          </a:p>
          <a:p>
            <a:r>
              <a:rPr lang="en-US" dirty="0" smtClean="0"/>
              <a:t>Know your </a:t>
            </a:r>
            <a:r>
              <a:rPr lang="en-US" u="sng" dirty="0" smtClean="0">
                <a:solidFill>
                  <a:srgbClr val="008000"/>
                </a:solidFill>
              </a:rPr>
              <a:t>exercise </a:t>
            </a:r>
            <a:r>
              <a:rPr lang="en-US" dirty="0" smtClean="0"/>
              <a:t>cut-off (typical recommendation is </a:t>
            </a:r>
            <a:r>
              <a:rPr lang="en-US" u="sng" dirty="0" smtClean="0">
                <a:solidFill>
                  <a:srgbClr val="008000"/>
                </a:solidFill>
              </a:rPr>
              <a:t>no fewer than 3-4 hours before bed</a:t>
            </a:r>
            <a:r>
              <a:rPr lang="en-US" dirty="0" smtClean="0"/>
              <a:t>)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Warm bath or shower </a:t>
            </a:r>
            <a:r>
              <a:rPr lang="en-US" dirty="0" smtClean="0"/>
              <a:t>about 30-60 min. before bed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Brush teeth early in evening</a:t>
            </a:r>
            <a:r>
              <a:rPr lang="en-US" dirty="0" smtClean="0"/>
              <a:t>, not right before bed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Avoid activities that are likely to ramp you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(e.g., e-mails, </a:t>
            </a:r>
            <a:r>
              <a:rPr lang="en-US" dirty="0" err="1" smtClean="0"/>
              <a:t>Facebook</a:t>
            </a:r>
            <a:r>
              <a:rPr lang="en-US" dirty="0" smtClean="0"/>
              <a:t>, Twitter, arguments, online shopping, video games)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 minutes quiet time </a:t>
            </a:r>
            <a:r>
              <a:rPr lang="en-US" dirty="0" smtClean="0"/>
              <a:t>in the ½ hour before bed</a:t>
            </a:r>
          </a:p>
          <a:p>
            <a:pPr lvl="1"/>
            <a:r>
              <a:rPr lang="en-US" dirty="0" smtClean="0"/>
              <a:t>yoga, stretching or deep breathing</a:t>
            </a:r>
          </a:p>
          <a:p>
            <a:pPr lvl="1"/>
            <a:r>
              <a:rPr lang="en-US" dirty="0" smtClean="0"/>
              <a:t>meditation or prayer</a:t>
            </a:r>
          </a:p>
          <a:p>
            <a:pPr lvl="1"/>
            <a:r>
              <a:rPr lang="en-US" dirty="0" smtClean="0"/>
              <a:t>reading that calms or soothes (e.g., poetry, scripture)</a:t>
            </a:r>
          </a:p>
          <a:p>
            <a:pPr lvl="1"/>
            <a:r>
              <a:rPr lang="en-US" dirty="0" smtClean="0"/>
              <a:t>journal (e.g., free writing, worry list)</a:t>
            </a:r>
          </a:p>
          <a:p>
            <a:pPr lvl="1"/>
            <a:r>
              <a:rPr lang="en-US" dirty="0" smtClean="0"/>
              <a:t>autogenic training or progressive muscle relaxation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Daily exercise </a:t>
            </a:r>
            <a:r>
              <a:rPr lang="en-US" dirty="0" smtClean="0"/>
              <a:t>(a daily walk in nature is especially great for sleep)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If you nap to relax, keep it short</a:t>
            </a:r>
            <a:r>
              <a:rPr lang="en-US" dirty="0" smtClean="0"/>
              <a:t>, and get up and get  outside at least 2 hours before sunset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527" y="469573"/>
            <a:ext cx="1289998" cy="1465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Caffeine </a:t>
            </a:r>
            <a:r>
              <a:rPr lang="en-US" dirty="0" smtClean="0"/>
              <a:t>stimulates the central nervous </a:t>
            </a:r>
            <a:br>
              <a:rPr lang="en-US" dirty="0" smtClean="0"/>
            </a:br>
            <a:r>
              <a:rPr lang="en-US" dirty="0" smtClean="0"/>
              <a:t>system and inhibits fatigue signals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Nicotine </a:t>
            </a:r>
            <a:r>
              <a:rPr lang="en-US" dirty="0" smtClean="0"/>
              <a:t>stimulates the central nervous system and disrupts sleep due to withdrawal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Alcohol</a:t>
            </a:r>
            <a:r>
              <a:rPr lang="en-US" dirty="0" smtClean="0"/>
              <a:t> disrupts Stages 3, 4, and 5 (REM)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Marijuana</a:t>
            </a:r>
            <a:r>
              <a:rPr lang="en-US" dirty="0" smtClean="0"/>
              <a:t> disrupts REM sleep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prescription meds </a:t>
            </a:r>
            <a:r>
              <a:rPr lang="en-US" dirty="0" smtClean="0"/>
              <a:t>disrupt sleep as a side effect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sleep medications </a:t>
            </a:r>
            <a:r>
              <a:rPr lang="en-US" dirty="0" smtClean="0"/>
              <a:t>are not for long-term use and become less effective with prolonged use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814" y="1106898"/>
            <a:ext cx="1126871" cy="165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2/3 of </a:t>
            </a:r>
            <a:r>
              <a:rPr lang="en-US" dirty="0" smtClean="0">
                <a:solidFill>
                  <a:srgbClr val="0000FF"/>
                </a:solidFill>
              </a:rPr>
              <a:t>chronic pain </a:t>
            </a:r>
            <a:r>
              <a:rPr lang="en-US" dirty="0" smtClean="0"/>
              <a:t>sufferers experience poor or </a:t>
            </a:r>
            <a:r>
              <a:rPr lang="en-US" dirty="0" err="1" smtClean="0"/>
              <a:t>unrefreshing</a:t>
            </a:r>
            <a:r>
              <a:rPr lang="en-US" dirty="0" smtClean="0"/>
              <a:t> sleep (NSF, 2003)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Anxiety</a:t>
            </a:r>
            <a:r>
              <a:rPr lang="en-US" dirty="0" smtClean="0"/>
              <a:t> compromises falling asleep &amp;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</a:t>
            </a:r>
            <a:r>
              <a:rPr lang="en-US" dirty="0" smtClean="0"/>
              <a:t> nightmares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Depression</a:t>
            </a:r>
            <a:r>
              <a:rPr lang="en-US" dirty="0" smtClean="0"/>
              <a:t> compromises REM sleep and causes early waking (</a:t>
            </a:r>
            <a:r>
              <a:rPr lang="en-US" i="1" dirty="0" smtClean="0"/>
              <a:t>although early waking is not a reliable indicator of depression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Night-time heart burn </a:t>
            </a:r>
            <a:r>
              <a:rPr lang="en-US" dirty="0" smtClean="0"/>
              <a:t>is a common sign of GERD (</a:t>
            </a:r>
            <a:r>
              <a:rPr lang="en-US" dirty="0" err="1" smtClean="0"/>
              <a:t>gastroesophogeal</a:t>
            </a:r>
            <a:r>
              <a:rPr lang="en-US" dirty="0" smtClean="0"/>
              <a:t> reflux disease)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Obesity</a:t>
            </a:r>
            <a:r>
              <a:rPr lang="en-US" dirty="0" smtClean="0"/>
              <a:t> significantly increases the risk for sleep apnea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791" y="899204"/>
            <a:ext cx="1044755" cy="103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2142247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        for attending and                          for staying awake!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778"/>
            <a:ext cx="8229600" cy="293782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I’m happy to stay and respond to questions.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Feel free to call me x7993</a:t>
            </a:r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r>
              <a:rPr lang="en-US" dirty="0" smtClean="0"/>
              <a:t>e-mail me at </a:t>
            </a:r>
            <a:r>
              <a:rPr lang="en-US" dirty="0" err="1" smtClean="0"/>
              <a:t>dweis@carleton.edu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10" y="1023622"/>
            <a:ext cx="2846997" cy="165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42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of you have ever woke up an hour before your alarm and felt surprisingly refreshed?…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2664"/>
              </a:spcBef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41" y="2446634"/>
            <a:ext cx="4966812" cy="387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when the alarm went off an hour or so later…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256" r="-5525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…you felt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70" y="2120348"/>
            <a:ext cx="2644913" cy="3526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Waking at the end of a sleep cycle, we feel refreshed and alert…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80" y="1847088"/>
            <a:ext cx="4715384" cy="404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Waking mid-sleep-cycle, we will feel less alert and less refreshed.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94" y="2236619"/>
            <a:ext cx="44704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sleep in cycles.</a:t>
            </a:r>
          </a:p>
          <a:p>
            <a:r>
              <a:rPr lang="en-US" dirty="0" smtClean="0"/>
              <a:t>Waking at the end of a cycle is more refreshing than waking mid-cycle.</a:t>
            </a:r>
          </a:p>
          <a:p>
            <a:r>
              <a:rPr lang="en-US" dirty="0" smtClean="0"/>
              <a:t>Five cycles is the optimal duration for most people.</a:t>
            </a:r>
          </a:p>
          <a:p>
            <a:r>
              <a:rPr lang="en-US" dirty="0" smtClean="0"/>
              <a:t>Most cycles are 90-100 minutes long, but sleep cycles can range from 80-120 minutes long.</a:t>
            </a:r>
          </a:p>
          <a:p>
            <a:r>
              <a:rPr lang="en-US" dirty="0" smtClean="0"/>
              <a:t>From our 20’s to mid- to late-40’s, sleep cycle durations remain fairly constant.</a:t>
            </a:r>
          </a:p>
          <a:p>
            <a:r>
              <a:rPr lang="en-US" dirty="0" smtClean="0"/>
              <a:t>By age 50, sleep architecture starts to change.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01" y="893243"/>
            <a:ext cx="1473451" cy="1466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34694"/>
          </a:xfrm>
        </p:spPr>
        <p:txBody>
          <a:bodyPr/>
          <a:lstStyle/>
          <a:p>
            <a:r>
              <a:rPr lang="en-US" dirty="0" smtClean="0"/>
              <a:t>Sample </a:t>
            </a:r>
            <a:br>
              <a:rPr lang="en-US" dirty="0" smtClean="0"/>
            </a:br>
            <a:r>
              <a:rPr lang="en-US" dirty="0" smtClean="0"/>
              <a:t>Sleep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8782"/>
            <a:ext cx="8229600" cy="358581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91" y="704088"/>
            <a:ext cx="406400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35480"/>
            <a:ext cx="2713139" cy="4389120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Awake…</a:t>
            </a:r>
          </a:p>
          <a:p>
            <a:pPr algn="r">
              <a:buNone/>
            </a:pPr>
            <a:r>
              <a:rPr lang="en-US" dirty="0" smtClean="0"/>
              <a:t>Stage 1…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Stage 2…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Stages 3 and 4…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Stage 5 (REM)…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12" y="1935480"/>
            <a:ext cx="4306957" cy="372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328</TotalTime>
  <Words>451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Optimizing Sleep</vt:lpstr>
      <vt:lpstr>How many of you have ever woke up an hour before your alarm and felt surprisingly refreshed?…</vt:lpstr>
      <vt:lpstr>And when the alarm went off an hour or so later…</vt:lpstr>
      <vt:lpstr>…you felt worse?</vt:lpstr>
      <vt:lpstr>Waking at the end of a sleep cycle, we feel refreshed and alert…</vt:lpstr>
      <vt:lpstr>Waking mid-sleep-cycle, we will feel less alert and less refreshed.</vt:lpstr>
      <vt:lpstr>Why is that?</vt:lpstr>
      <vt:lpstr>Sample  Sleep Cycles</vt:lpstr>
      <vt:lpstr>Sleep Stages</vt:lpstr>
      <vt:lpstr>Optimizing Strategies</vt:lpstr>
      <vt:lpstr>Create a Sleep Sanctuary</vt:lpstr>
      <vt:lpstr>Establish Bedtime Habits</vt:lpstr>
      <vt:lpstr>Tame Stress</vt:lpstr>
      <vt:lpstr>Limit Substances</vt:lpstr>
      <vt:lpstr>Address Health Conditions</vt:lpstr>
      <vt:lpstr>        for attending and                          for staying awake!</vt:lpstr>
    </vt:vector>
  </TitlesOfParts>
  <Company>Carleton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Sleep</dc:title>
  <dc:creator>Andrew Weis</dc:creator>
  <cp:lastModifiedBy>Information Technology Services</cp:lastModifiedBy>
  <cp:revision>20</cp:revision>
  <dcterms:created xsi:type="dcterms:W3CDTF">2011-12-05T19:46:50Z</dcterms:created>
  <dcterms:modified xsi:type="dcterms:W3CDTF">2011-12-06T20:58:16Z</dcterms:modified>
</cp:coreProperties>
</file>