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2"/>
  </p:notesMasterIdLst>
  <p:sldIdLst>
    <p:sldId id="256" r:id="rId2"/>
    <p:sldId id="297" r:id="rId3"/>
    <p:sldId id="257" r:id="rId4"/>
    <p:sldId id="258" r:id="rId5"/>
    <p:sldId id="259" r:id="rId6"/>
    <p:sldId id="260" r:id="rId7"/>
    <p:sldId id="286" r:id="rId8"/>
    <p:sldId id="287" r:id="rId9"/>
    <p:sldId id="261" r:id="rId10"/>
    <p:sldId id="296" r:id="rId11"/>
    <p:sldId id="263" r:id="rId12"/>
    <p:sldId id="264" r:id="rId13"/>
    <p:sldId id="265" r:id="rId14"/>
    <p:sldId id="267" r:id="rId15"/>
    <p:sldId id="268" r:id="rId16"/>
    <p:sldId id="288" r:id="rId17"/>
    <p:sldId id="269" r:id="rId18"/>
    <p:sldId id="270" r:id="rId19"/>
    <p:sldId id="289" r:id="rId20"/>
    <p:sldId id="271" r:id="rId21"/>
    <p:sldId id="272" r:id="rId22"/>
    <p:sldId id="274" r:id="rId23"/>
    <p:sldId id="273" r:id="rId24"/>
    <p:sldId id="294" r:id="rId25"/>
    <p:sldId id="290" r:id="rId26"/>
    <p:sldId id="295" r:id="rId27"/>
    <p:sldId id="293" r:id="rId28"/>
    <p:sldId id="291" r:id="rId29"/>
    <p:sldId id="275" r:id="rId30"/>
    <p:sldId id="292" r:id="rId31"/>
    <p:sldId id="276" r:id="rId32"/>
    <p:sldId id="277" r:id="rId33"/>
    <p:sldId id="278" r:id="rId34"/>
    <p:sldId id="279" r:id="rId35"/>
    <p:sldId id="280" r:id="rId36"/>
    <p:sldId id="281" r:id="rId37"/>
    <p:sldId id="282" r:id="rId38"/>
    <p:sldId id="283" r:id="rId39"/>
    <p:sldId id="284" r:id="rId40"/>
    <p:sldId id="28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76" autoAdjust="0"/>
  </p:normalViewPr>
  <p:slideViewPr>
    <p:cSldViewPr>
      <p:cViewPr varScale="1">
        <p:scale>
          <a:sx n="107" d="100"/>
          <a:sy n="107" d="100"/>
        </p:scale>
        <p:origin x="-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7C65B-8C38-4E75-89CD-5B654CDB0435}"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US"/>
        </a:p>
      </dgm:t>
    </dgm:pt>
    <dgm:pt modelId="{43E72E49-3C43-4A58-BA3D-E7F2C21DB045}">
      <dgm:prSet phldrT="[Text]"/>
      <dgm:spPr/>
      <dgm:t>
        <a:bodyPr/>
        <a:lstStyle/>
        <a:p>
          <a:r>
            <a:rPr lang="en-US" dirty="0" smtClean="0"/>
            <a:t>US</a:t>
          </a:r>
          <a:endParaRPr lang="en-US" dirty="0"/>
        </a:p>
      </dgm:t>
    </dgm:pt>
    <dgm:pt modelId="{A2FACE34-9080-4F2C-AF18-323723D376DD}" type="parTrans" cxnId="{DD371200-08DE-4887-9CCB-19D83A37AAA4}">
      <dgm:prSet/>
      <dgm:spPr/>
      <dgm:t>
        <a:bodyPr/>
        <a:lstStyle/>
        <a:p>
          <a:endParaRPr lang="en-US"/>
        </a:p>
      </dgm:t>
    </dgm:pt>
    <dgm:pt modelId="{CC2CC68F-15D8-4EF1-8612-F33B07B34EF2}" type="sibTrans" cxnId="{DD371200-08DE-4887-9CCB-19D83A37AAA4}">
      <dgm:prSet/>
      <dgm:spPr/>
      <dgm:t>
        <a:bodyPr/>
        <a:lstStyle/>
        <a:p>
          <a:endParaRPr lang="en-US"/>
        </a:p>
      </dgm:t>
    </dgm:pt>
    <dgm:pt modelId="{D7884DE7-3AEC-4C12-896E-A54FD4410A79}">
      <dgm:prSet phldrT="[Text]"/>
      <dgm:spPr/>
      <dgm:t>
        <a:bodyPr/>
        <a:lstStyle/>
        <a:p>
          <a:r>
            <a:rPr lang="en-US" dirty="0" smtClean="0"/>
            <a:t>Our region</a:t>
          </a:r>
          <a:endParaRPr lang="en-US" dirty="0"/>
        </a:p>
      </dgm:t>
    </dgm:pt>
    <dgm:pt modelId="{9ECD47B3-8E31-4542-B385-A38ABF52B8CB}" type="parTrans" cxnId="{AB46032D-C346-4416-83C9-88E5941F17DD}">
      <dgm:prSet/>
      <dgm:spPr/>
      <dgm:t>
        <a:bodyPr/>
        <a:lstStyle/>
        <a:p>
          <a:endParaRPr lang="en-US"/>
        </a:p>
      </dgm:t>
    </dgm:pt>
    <dgm:pt modelId="{08577C74-9951-460F-B80B-55020BDA970C}" type="sibTrans" cxnId="{AB46032D-C346-4416-83C9-88E5941F17DD}">
      <dgm:prSet/>
      <dgm:spPr/>
      <dgm:t>
        <a:bodyPr/>
        <a:lstStyle/>
        <a:p>
          <a:endParaRPr lang="en-US"/>
        </a:p>
      </dgm:t>
    </dgm:pt>
    <dgm:pt modelId="{C7E7EDFE-E524-4F82-818B-8656C0A3BA51}">
      <dgm:prSet phldrT="[Text]"/>
      <dgm:spPr/>
      <dgm:t>
        <a:bodyPr/>
        <a:lstStyle/>
        <a:p>
          <a:r>
            <a:rPr lang="en-US" dirty="0" smtClean="0"/>
            <a:t>Your garden</a:t>
          </a:r>
          <a:endParaRPr lang="en-US" dirty="0"/>
        </a:p>
      </dgm:t>
    </dgm:pt>
    <dgm:pt modelId="{BC604058-665E-47E7-BB84-060264E63176}" type="parTrans" cxnId="{5392E208-7A85-4265-9FC2-B9EBA43AD9FE}">
      <dgm:prSet/>
      <dgm:spPr/>
      <dgm:t>
        <a:bodyPr/>
        <a:lstStyle/>
        <a:p>
          <a:endParaRPr lang="en-US"/>
        </a:p>
      </dgm:t>
    </dgm:pt>
    <dgm:pt modelId="{D8283731-0395-4412-99BF-80873969C3F6}" type="sibTrans" cxnId="{5392E208-7A85-4265-9FC2-B9EBA43AD9FE}">
      <dgm:prSet/>
      <dgm:spPr/>
      <dgm:t>
        <a:bodyPr/>
        <a:lstStyle/>
        <a:p>
          <a:endParaRPr lang="en-US"/>
        </a:p>
      </dgm:t>
    </dgm:pt>
    <dgm:pt modelId="{E1701E29-DE1C-47D9-B312-76C1A01CC83D}">
      <dgm:prSet phldrT="[Text]"/>
      <dgm:spPr/>
      <dgm:t>
        <a:bodyPr/>
        <a:lstStyle/>
        <a:p>
          <a:r>
            <a:rPr lang="en-US" dirty="0" smtClean="0"/>
            <a:t>Our town</a:t>
          </a:r>
          <a:endParaRPr lang="en-US" dirty="0"/>
        </a:p>
      </dgm:t>
    </dgm:pt>
    <dgm:pt modelId="{C428EAE2-8FAC-423B-8D83-BC0E3279E11B}" type="parTrans" cxnId="{2275E97D-3AAE-4E8A-AE58-52AAEB5A486C}">
      <dgm:prSet/>
      <dgm:spPr/>
      <dgm:t>
        <a:bodyPr/>
        <a:lstStyle/>
        <a:p>
          <a:endParaRPr lang="en-US"/>
        </a:p>
      </dgm:t>
    </dgm:pt>
    <dgm:pt modelId="{1F4B572D-0BEE-4866-8BC6-10AA44DD03DA}" type="sibTrans" cxnId="{2275E97D-3AAE-4E8A-AE58-52AAEB5A486C}">
      <dgm:prSet/>
      <dgm:spPr/>
      <dgm:t>
        <a:bodyPr/>
        <a:lstStyle/>
        <a:p>
          <a:endParaRPr lang="en-US"/>
        </a:p>
      </dgm:t>
    </dgm:pt>
    <dgm:pt modelId="{3766C667-F6BC-49B4-AF2B-1723C7018675}" type="pres">
      <dgm:prSet presAssocID="{9C07C65B-8C38-4E75-89CD-5B654CDB0435}" presName="Name0" presStyleCnt="0">
        <dgm:presLayoutVars>
          <dgm:chMax val="7"/>
          <dgm:resizeHandles val="exact"/>
        </dgm:presLayoutVars>
      </dgm:prSet>
      <dgm:spPr/>
      <dgm:t>
        <a:bodyPr/>
        <a:lstStyle/>
        <a:p>
          <a:endParaRPr lang="en-US"/>
        </a:p>
      </dgm:t>
    </dgm:pt>
    <dgm:pt modelId="{730F4771-A0D3-485C-AFB4-205BD34194C9}" type="pres">
      <dgm:prSet presAssocID="{9C07C65B-8C38-4E75-89CD-5B654CDB0435}" presName="comp1" presStyleCnt="0"/>
      <dgm:spPr/>
    </dgm:pt>
    <dgm:pt modelId="{8D3087CA-4279-420A-845D-EFF6F99BA407}" type="pres">
      <dgm:prSet presAssocID="{9C07C65B-8C38-4E75-89CD-5B654CDB0435}" presName="circle1" presStyleLbl="node1" presStyleIdx="0" presStyleCnt="4"/>
      <dgm:spPr/>
      <dgm:t>
        <a:bodyPr/>
        <a:lstStyle/>
        <a:p>
          <a:endParaRPr lang="en-US"/>
        </a:p>
      </dgm:t>
    </dgm:pt>
    <dgm:pt modelId="{79A46C88-780A-4427-ABF7-5D5488A0C276}" type="pres">
      <dgm:prSet presAssocID="{9C07C65B-8C38-4E75-89CD-5B654CDB0435}" presName="c1text" presStyleLbl="node1" presStyleIdx="0" presStyleCnt="4">
        <dgm:presLayoutVars>
          <dgm:bulletEnabled val="1"/>
        </dgm:presLayoutVars>
      </dgm:prSet>
      <dgm:spPr/>
      <dgm:t>
        <a:bodyPr/>
        <a:lstStyle/>
        <a:p>
          <a:endParaRPr lang="en-US"/>
        </a:p>
      </dgm:t>
    </dgm:pt>
    <dgm:pt modelId="{031EF61B-6DC3-42EC-AD5E-688BDEEA9DD6}" type="pres">
      <dgm:prSet presAssocID="{9C07C65B-8C38-4E75-89CD-5B654CDB0435}" presName="comp2" presStyleCnt="0"/>
      <dgm:spPr/>
    </dgm:pt>
    <dgm:pt modelId="{CE3EE437-58FC-4F29-A62C-38FFFBFF1BFA}" type="pres">
      <dgm:prSet presAssocID="{9C07C65B-8C38-4E75-89CD-5B654CDB0435}" presName="circle2" presStyleLbl="node1" presStyleIdx="1" presStyleCnt="4"/>
      <dgm:spPr/>
      <dgm:t>
        <a:bodyPr/>
        <a:lstStyle/>
        <a:p>
          <a:endParaRPr lang="en-US"/>
        </a:p>
      </dgm:t>
    </dgm:pt>
    <dgm:pt modelId="{521268C9-35CA-4C58-8C4A-FA5F8BA6BE37}" type="pres">
      <dgm:prSet presAssocID="{9C07C65B-8C38-4E75-89CD-5B654CDB0435}" presName="c2text" presStyleLbl="node1" presStyleIdx="1" presStyleCnt="4">
        <dgm:presLayoutVars>
          <dgm:bulletEnabled val="1"/>
        </dgm:presLayoutVars>
      </dgm:prSet>
      <dgm:spPr/>
      <dgm:t>
        <a:bodyPr/>
        <a:lstStyle/>
        <a:p>
          <a:endParaRPr lang="en-US"/>
        </a:p>
      </dgm:t>
    </dgm:pt>
    <dgm:pt modelId="{9B16A98D-D266-4D43-BDFA-5C4488142EB8}" type="pres">
      <dgm:prSet presAssocID="{9C07C65B-8C38-4E75-89CD-5B654CDB0435}" presName="comp3" presStyleCnt="0"/>
      <dgm:spPr/>
    </dgm:pt>
    <dgm:pt modelId="{D53B4233-D437-4170-9B83-07BAFB37540E}" type="pres">
      <dgm:prSet presAssocID="{9C07C65B-8C38-4E75-89CD-5B654CDB0435}" presName="circle3" presStyleLbl="node1" presStyleIdx="2" presStyleCnt="4"/>
      <dgm:spPr/>
      <dgm:t>
        <a:bodyPr/>
        <a:lstStyle/>
        <a:p>
          <a:endParaRPr lang="en-US"/>
        </a:p>
      </dgm:t>
    </dgm:pt>
    <dgm:pt modelId="{3E864565-6B10-469B-B0FF-7E296A3FFE4B}" type="pres">
      <dgm:prSet presAssocID="{9C07C65B-8C38-4E75-89CD-5B654CDB0435}" presName="c3text" presStyleLbl="node1" presStyleIdx="2" presStyleCnt="4">
        <dgm:presLayoutVars>
          <dgm:bulletEnabled val="1"/>
        </dgm:presLayoutVars>
      </dgm:prSet>
      <dgm:spPr/>
      <dgm:t>
        <a:bodyPr/>
        <a:lstStyle/>
        <a:p>
          <a:endParaRPr lang="en-US"/>
        </a:p>
      </dgm:t>
    </dgm:pt>
    <dgm:pt modelId="{05061C26-B71F-4B3B-A360-B2FC3D8B9E17}" type="pres">
      <dgm:prSet presAssocID="{9C07C65B-8C38-4E75-89CD-5B654CDB0435}" presName="comp4" presStyleCnt="0"/>
      <dgm:spPr/>
    </dgm:pt>
    <dgm:pt modelId="{876EB189-DB62-413F-9296-C13EB616355A}" type="pres">
      <dgm:prSet presAssocID="{9C07C65B-8C38-4E75-89CD-5B654CDB0435}" presName="circle4" presStyleLbl="node1" presStyleIdx="3" presStyleCnt="4"/>
      <dgm:spPr/>
      <dgm:t>
        <a:bodyPr/>
        <a:lstStyle/>
        <a:p>
          <a:endParaRPr lang="en-US"/>
        </a:p>
      </dgm:t>
    </dgm:pt>
    <dgm:pt modelId="{ED08C446-0D15-43DF-9D9D-5C4472C94B23}" type="pres">
      <dgm:prSet presAssocID="{9C07C65B-8C38-4E75-89CD-5B654CDB0435}" presName="c4text" presStyleLbl="node1" presStyleIdx="3" presStyleCnt="4">
        <dgm:presLayoutVars>
          <dgm:bulletEnabled val="1"/>
        </dgm:presLayoutVars>
      </dgm:prSet>
      <dgm:spPr/>
      <dgm:t>
        <a:bodyPr/>
        <a:lstStyle/>
        <a:p>
          <a:endParaRPr lang="en-US"/>
        </a:p>
      </dgm:t>
    </dgm:pt>
  </dgm:ptLst>
  <dgm:cxnLst>
    <dgm:cxn modelId="{4CA86F6B-AABB-4F2E-A97F-EE232D27F00A}" type="presOf" srcId="{E1701E29-DE1C-47D9-B312-76C1A01CC83D}" destId="{3E864565-6B10-469B-B0FF-7E296A3FFE4B}" srcOrd="1" destOrd="0" presId="urn:microsoft.com/office/officeart/2005/8/layout/venn2"/>
    <dgm:cxn modelId="{4EB682AA-B0B4-4F27-B715-815BA919CFEF}" type="presOf" srcId="{9C07C65B-8C38-4E75-89CD-5B654CDB0435}" destId="{3766C667-F6BC-49B4-AF2B-1723C7018675}" srcOrd="0" destOrd="0" presId="urn:microsoft.com/office/officeart/2005/8/layout/venn2"/>
    <dgm:cxn modelId="{DD371200-08DE-4887-9CCB-19D83A37AAA4}" srcId="{9C07C65B-8C38-4E75-89CD-5B654CDB0435}" destId="{43E72E49-3C43-4A58-BA3D-E7F2C21DB045}" srcOrd="0" destOrd="0" parTransId="{A2FACE34-9080-4F2C-AF18-323723D376DD}" sibTransId="{CC2CC68F-15D8-4EF1-8612-F33B07B34EF2}"/>
    <dgm:cxn modelId="{0BD06FC4-12F2-4695-B52E-31BF12537C54}" type="presOf" srcId="{C7E7EDFE-E524-4F82-818B-8656C0A3BA51}" destId="{876EB189-DB62-413F-9296-C13EB616355A}" srcOrd="0" destOrd="0" presId="urn:microsoft.com/office/officeart/2005/8/layout/venn2"/>
    <dgm:cxn modelId="{5392E208-7A85-4265-9FC2-B9EBA43AD9FE}" srcId="{9C07C65B-8C38-4E75-89CD-5B654CDB0435}" destId="{C7E7EDFE-E524-4F82-818B-8656C0A3BA51}" srcOrd="3" destOrd="0" parTransId="{BC604058-665E-47E7-BB84-060264E63176}" sibTransId="{D8283731-0395-4412-99BF-80873969C3F6}"/>
    <dgm:cxn modelId="{AB46032D-C346-4416-83C9-88E5941F17DD}" srcId="{9C07C65B-8C38-4E75-89CD-5B654CDB0435}" destId="{D7884DE7-3AEC-4C12-896E-A54FD4410A79}" srcOrd="1" destOrd="0" parTransId="{9ECD47B3-8E31-4542-B385-A38ABF52B8CB}" sibTransId="{08577C74-9951-460F-B80B-55020BDA970C}"/>
    <dgm:cxn modelId="{81FAA009-F132-4D32-8FE2-D8CB9A1A8DDD}" type="presOf" srcId="{D7884DE7-3AEC-4C12-896E-A54FD4410A79}" destId="{521268C9-35CA-4C58-8C4A-FA5F8BA6BE37}" srcOrd="1" destOrd="0" presId="urn:microsoft.com/office/officeart/2005/8/layout/venn2"/>
    <dgm:cxn modelId="{2275E97D-3AAE-4E8A-AE58-52AAEB5A486C}" srcId="{9C07C65B-8C38-4E75-89CD-5B654CDB0435}" destId="{E1701E29-DE1C-47D9-B312-76C1A01CC83D}" srcOrd="2" destOrd="0" parTransId="{C428EAE2-8FAC-423B-8D83-BC0E3279E11B}" sibTransId="{1F4B572D-0BEE-4866-8BC6-10AA44DD03DA}"/>
    <dgm:cxn modelId="{0DF6396F-BB6A-451E-9F06-0C662EA6C20B}" type="presOf" srcId="{C7E7EDFE-E524-4F82-818B-8656C0A3BA51}" destId="{ED08C446-0D15-43DF-9D9D-5C4472C94B23}" srcOrd="1" destOrd="0" presId="urn:microsoft.com/office/officeart/2005/8/layout/venn2"/>
    <dgm:cxn modelId="{C4854020-B36C-4445-8547-9B26367CD69E}" type="presOf" srcId="{43E72E49-3C43-4A58-BA3D-E7F2C21DB045}" destId="{8D3087CA-4279-420A-845D-EFF6F99BA407}" srcOrd="0" destOrd="0" presId="urn:microsoft.com/office/officeart/2005/8/layout/venn2"/>
    <dgm:cxn modelId="{62D33D63-C18D-4D69-B83A-9E7DEE53A500}" type="presOf" srcId="{E1701E29-DE1C-47D9-B312-76C1A01CC83D}" destId="{D53B4233-D437-4170-9B83-07BAFB37540E}" srcOrd="0" destOrd="0" presId="urn:microsoft.com/office/officeart/2005/8/layout/venn2"/>
    <dgm:cxn modelId="{E80348FD-C89F-4B7C-BFC2-0B0B8F811CF4}" type="presOf" srcId="{43E72E49-3C43-4A58-BA3D-E7F2C21DB045}" destId="{79A46C88-780A-4427-ABF7-5D5488A0C276}" srcOrd="1" destOrd="0" presId="urn:microsoft.com/office/officeart/2005/8/layout/venn2"/>
    <dgm:cxn modelId="{7190D4D6-B1F8-47FB-8706-4A7591F01054}" type="presOf" srcId="{D7884DE7-3AEC-4C12-896E-A54FD4410A79}" destId="{CE3EE437-58FC-4F29-A62C-38FFFBFF1BFA}" srcOrd="0" destOrd="0" presId="urn:microsoft.com/office/officeart/2005/8/layout/venn2"/>
    <dgm:cxn modelId="{FB13EAD2-F4F4-4619-8473-904B55072AA7}" type="presParOf" srcId="{3766C667-F6BC-49B4-AF2B-1723C7018675}" destId="{730F4771-A0D3-485C-AFB4-205BD34194C9}" srcOrd="0" destOrd="0" presId="urn:microsoft.com/office/officeart/2005/8/layout/venn2"/>
    <dgm:cxn modelId="{68DAEA76-6444-442A-9384-44BDC8A748C9}" type="presParOf" srcId="{730F4771-A0D3-485C-AFB4-205BD34194C9}" destId="{8D3087CA-4279-420A-845D-EFF6F99BA407}" srcOrd="0" destOrd="0" presId="urn:microsoft.com/office/officeart/2005/8/layout/venn2"/>
    <dgm:cxn modelId="{53B684D3-595F-4757-9DC6-FC54F8D823ED}" type="presParOf" srcId="{730F4771-A0D3-485C-AFB4-205BD34194C9}" destId="{79A46C88-780A-4427-ABF7-5D5488A0C276}" srcOrd="1" destOrd="0" presId="urn:microsoft.com/office/officeart/2005/8/layout/venn2"/>
    <dgm:cxn modelId="{0B73084B-8972-4DFA-8BC1-5B64A0E66637}" type="presParOf" srcId="{3766C667-F6BC-49B4-AF2B-1723C7018675}" destId="{031EF61B-6DC3-42EC-AD5E-688BDEEA9DD6}" srcOrd="1" destOrd="0" presId="urn:microsoft.com/office/officeart/2005/8/layout/venn2"/>
    <dgm:cxn modelId="{B0B189A2-F515-4ABD-8CDF-3E58021EF216}" type="presParOf" srcId="{031EF61B-6DC3-42EC-AD5E-688BDEEA9DD6}" destId="{CE3EE437-58FC-4F29-A62C-38FFFBFF1BFA}" srcOrd="0" destOrd="0" presId="urn:microsoft.com/office/officeart/2005/8/layout/venn2"/>
    <dgm:cxn modelId="{B16147E9-5551-480B-8F7E-EEBACDE5842B}" type="presParOf" srcId="{031EF61B-6DC3-42EC-AD5E-688BDEEA9DD6}" destId="{521268C9-35CA-4C58-8C4A-FA5F8BA6BE37}" srcOrd="1" destOrd="0" presId="urn:microsoft.com/office/officeart/2005/8/layout/venn2"/>
    <dgm:cxn modelId="{C82D6691-01CD-4DC0-B47C-4E27140D7F2E}" type="presParOf" srcId="{3766C667-F6BC-49B4-AF2B-1723C7018675}" destId="{9B16A98D-D266-4D43-BDFA-5C4488142EB8}" srcOrd="2" destOrd="0" presId="urn:microsoft.com/office/officeart/2005/8/layout/venn2"/>
    <dgm:cxn modelId="{F50FC984-DF5B-4076-AE2D-FD17F11AC6C9}" type="presParOf" srcId="{9B16A98D-D266-4D43-BDFA-5C4488142EB8}" destId="{D53B4233-D437-4170-9B83-07BAFB37540E}" srcOrd="0" destOrd="0" presId="urn:microsoft.com/office/officeart/2005/8/layout/venn2"/>
    <dgm:cxn modelId="{C9322FFD-77CC-4CF7-B0D1-E5870305AFB1}" type="presParOf" srcId="{9B16A98D-D266-4D43-BDFA-5C4488142EB8}" destId="{3E864565-6B10-469B-B0FF-7E296A3FFE4B}" srcOrd="1" destOrd="0" presId="urn:microsoft.com/office/officeart/2005/8/layout/venn2"/>
    <dgm:cxn modelId="{ACEFF442-D10D-4E1B-8BB3-AAA4DCBB7F69}" type="presParOf" srcId="{3766C667-F6BC-49B4-AF2B-1723C7018675}" destId="{05061C26-B71F-4B3B-A360-B2FC3D8B9E17}" srcOrd="3" destOrd="0" presId="urn:microsoft.com/office/officeart/2005/8/layout/venn2"/>
    <dgm:cxn modelId="{107D1499-2022-49F5-A304-2B339DAE3A37}" type="presParOf" srcId="{05061C26-B71F-4B3B-A360-B2FC3D8B9E17}" destId="{876EB189-DB62-413F-9296-C13EB616355A}" srcOrd="0" destOrd="0" presId="urn:microsoft.com/office/officeart/2005/8/layout/venn2"/>
    <dgm:cxn modelId="{04A92238-94C1-4EC6-A4CF-67E803CA0A15}" type="presParOf" srcId="{05061C26-B71F-4B3B-A360-B2FC3D8B9E17}" destId="{ED08C446-0D15-43DF-9D9D-5C4472C94B23}"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3087CA-4279-420A-845D-EFF6F99BA407}">
      <dsp:nvSpPr>
        <dsp:cNvPr id="0" name=""/>
        <dsp:cNvSpPr/>
      </dsp:nvSpPr>
      <dsp:spPr>
        <a:xfrm>
          <a:off x="304800" y="0"/>
          <a:ext cx="6019800" cy="60198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US</a:t>
          </a:r>
          <a:endParaRPr lang="en-US" sz="2000" kern="1200" dirty="0"/>
        </a:p>
      </dsp:txBody>
      <dsp:txXfrm>
        <a:off x="2473131" y="300989"/>
        <a:ext cx="1683136" cy="902970"/>
      </dsp:txXfrm>
    </dsp:sp>
    <dsp:sp modelId="{CE3EE437-58FC-4F29-A62C-38FFFBFF1BFA}">
      <dsp:nvSpPr>
        <dsp:cNvPr id="0" name=""/>
        <dsp:cNvSpPr/>
      </dsp:nvSpPr>
      <dsp:spPr>
        <a:xfrm>
          <a:off x="906780" y="1203959"/>
          <a:ext cx="4815840" cy="4815840"/>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Our region</a:t>
          </a:r>
          <a:endParaRPr lang="en-US" sz="2000" kern="1200" dirty="0"/>
        </a:p>
      </dsp:txBody>
      <dsp:txXfrm>
        <a:off x="2473131" y="1492910"/>
        <a:ext cx="1683136" cy="866851"/>
      </dsp:txXfrm>
    </dsp:sp>
    <dsp:sp modelId="{D53B4233-D437-4170-9B83-07BAFB37540E}">
      <dsp:nvSpPr>
        <dsp:cNvPr id="0" name=""/>
        <dsp:cNvSpPr/>
      </dsp:nvSpPr>
      <dsp:spPr>
        <a:xfrm>
          <a:off x="1508759" y="2407919"/>
          <a:ext cx="3611880" cy="3611880"/>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Our town</a:t>
          </a:r>
          <a:endParaRPr lang="en-US" sz="2000" kern="1200" dirty="0"/>
        </a:p>
      </dsp:txBody>
      <dsp:txXfrm>
        <a:off x="2473131" y="2678810"/>
        <a:ext cx="1683136" cy="812673"/>
      </dsp:txXfrm>
    </dsp:sp>
    <dsp:sp modelId="{876EB189-DB62-413F-9296-C13EB616355A}">
      <dsp:nvSpPr>
        <dsp:cNvPr id="0" name=""/>
        <dsp:cNvSpPr/>
      </dsp:nvSpPr>
      <dsp:spPr>
        <a:xfrm>
          <a:off x="2110740" y="3611880"/>
          <a:ext cx="2407920" cy="240792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Your garden</a:t>
          </a:r>
          <a:endParaRPr lang="en-US" sz="2000" kern="1200" dirty="0"/>
        </a:p>
      </dsp:txBody>
      <dsp:txXfrm>
        <a:off x="2463371" y="4213860"/>
        <a:ext cx="1702656" cy="120396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AD1D9-B395-4B87-A2CC-99D9617D8F5E}" type="datetimeFigureOut">
              <a:rPr lang="en-US" smtClean="0"/>
              <a:pPr/>
              <a:t>12/12/2011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85CE1-CEEB-403C-8AF9-B31FFACD3609}" type="slidenum">
              <a:rPr lang="en-US" smtClean="0"/>
              <a:pPr/>
              <a:t>‹#›</a:t>
            </a:fld>
            <a:endParaRPr lang="en-US"/>
          </a:p>
        </p:txBody>
      </p:sp>
    </p:spTree>
    <p:extLst>
      <p:ext uri="{BB962C8B-B14F-4D97-AF65-F5344CB8AC3E}">
        <p14:creationId xmlns:p14="http://schemas.microsoft.com/office/powerpoint/2010/main" xmlns="" val="401452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B85CE1-CEEB-403C-8AF9-B31FFACD360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0C2EA-7D51-42CA-B489-5DBF21EDD54D}"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8902B-5A8A-4C42-A717-4A7BA45CA7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0C2EA-7D51-42CA-B489-5DBF21EDD54D}" type="datetimeFigureOut">
              <a:rPr lang="en-US" smtClean="0"/>
              <a:pPr/>
              <a:t>12/12/2011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8902B-5A8A-4C42-A717-4A7BA45CA7F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600199"/>
          </a:xfrm>
        </p:spPr>
        <p:txBody>
          <a:bodyPr>
            <a:normAutofit/>
          </a:bodyPr>
          <a:lstStyle/>
          <a:p>
            <a:r>
              <a:rPr lang="en-US" dirty="0" smtClean="0"/>
              <a:t>Organic and Local -</a:t>
            </a:r>
            <a:br>
              <a:rPr lang="en-US" dirty="0" smtClean="0"/>
            </a:br>
            <a:r>
              <a:rPr lang="en-US" dirty="0" smtClean="0"/>
              <a:t>Why Does It Matter?</a:t>
            </a:r>
            <a:endParaRPr lang="en-US" dirty="0"/>
          </a:p>
        </p:txBody>
      </p:sp>
      <p:sp>
        <p:nvSpPr>
          <p:cNvPr id="3" name="Subtitle 2"/>
          <p:cNvSpPr>
            <a:spLocks noGrp="1"/>
          </p:cNvSpPr>
          <p:nvPr>
            <p:ph type="subTitle" idx="1"/>
          </p:nvPr>
        </p:nvSpPr>
        <p:spPr>
          <a:xfrm>
            <a:off x="1371600" y="3429000"/>
            <a:ext cx="6400800" cy="1295400"/>
          </a:xfrm>
        </p:spPr>
        <p:txBody>
          <a:bodyPr>
            <a:normAutofit fontScale="92500" lnSpcReduction="20000"/>
          </a:bodyPr>
          <a:lstStyle/>
          <a:p>
            <a:r>
              <a:rPr lang="en-US" dirty="0" smtClean="0"/>
              <a:t>Mary </a:t>
            </a:r>
            <a:r>
              <a:rPr lang="en-US" dirty="0" err="1" smtClean="0"/>
              <a:t>Upham</a:t>
            </a:r>
            <a:endParaRPr lang="en-US" dirty="0" smtClean="0"/>
          </a:p>
          <a:p>
            <a:r>
              <a:rPr lang="en-US" dirty="0" smtClean="0"/>
              <a:t>Outreach and Education Coordinator</a:t>
            </a:r>
            <a:endParaRPr lang="en-US" dirty="0"/>
          </a:p>
        </p:txBody>
      </p:sp>
      <p:pic>
        <p:nvPicPr>
          <p:cNvPr id="1026" name="Picture 2" descr="Z:\Outreach and Education\Logos Olive Branch\JFC logo_RGB_tagline.jpg"/>
          <p:cNvPicPr>
            <a:picLocks noChangeAspect="1" noChangeArrowheads="1"/>
          </p:cNvPicPr>
          <p:nvPr/>
        </p:nvPicPr>
        <p:blipFill>
          <a:blip r:embed="rId3" cstate="print"/>
          <a:srcRect/>
          <a:stretch>
            <a:fillRect/>
          </a:stretch>
        </p:blipFill>
        <p:spPr bwMode="auto">
          <a:xfrm>
            <a:off x="3429000" y="4724400"/>
            <a:ext cx="2362200" cy="18899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Sustainable Farming</a:t>
            </a:r>
            <a:br>
              <a:rPr lang="en-US" dirty="0"/>
            </a:br>
            <a:endParaRPr lang="en-US" dirty="0"/>
          </a:p>
        </p:txBody>
      </p:sp>
      <p:sp>
        <p:nvSpPr>
          <p:cNvPr id="3" name="Content Placeholder 2"/>
          <p:cNvSpPr>
            <a:spLocks noGrp="1"/>
          </p:cNvSpPr>
          <p:nvPr>
            <p:ph sz="half" idx="1"/>
          </p:nvPr>
        </p:nvSpPr>
        <p:spPr/>
        <p:txBody>
          <a:bodyPr>
            <a:normAutofit fontScale="92500"/>
          </a:bodyPr>
          <a:lstStyle/>
          <a:p>
            <a:r>
              <a:rPr lang="en-US" dirty="0"/>
              <a:t>Healthy food production methods</a:t>
            </a:r>
          </a:p>
          <a:p>
            <a:r>
              <a:rPr lang="en-US" dirty="0"/>
              <a:t>Does not harm environment</a:t>
            </a:r>
          </a:p>
          <a:p>
            <a:r>
              <a:rPr lang="en-US" dirty="0"/>
              <a:t>Respects workers</a:t>
            </a:r>
          </a:p>
          <a:p>
            <a:r>
              <a:rPr lang="en-US" dirty="0"/>
              <a:t>Humane to animals</a:t>
            </a:r>
          </a:p>
          <a:p>
            <a:r>
              <a:rPr lang="en-US" dirty="0"/>
              <a:t>Provides fair wages to farmers</a:t>
            </a:r>
          </a:p>
          <a:p>
            <a:r>
              <a:rPr lang="en-US" dirty="0"/>
              <a:t>Supports farming community</a:t>
            </a:r>
          </a:p>
          <a:p>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72665" y="1601369"/>
            <a:ext cx="3389670" cy="4523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4090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dirty="0"/>
          </a:p>
        </p:txBody>
      </p:sp>
      <p:pic>
        <p:nvPicPr>
          <p:cNvPr id="5" name="Picture Placeholder 4" descr="sweet piggies.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noAutofit/>
          </a:bodyPr>
          <a:lstStyle/>
          <a:p>
            <a:pPr algn="ctr"/>
            <a:r>
              <a:rPr lang="en-US" sz="2800" dirty="0" smtClean="0"/>
              <a:t>Organic, local, sustainable…. </a:t>
            </a:r>
            <a:br>
              <a:rPr lang="en-US" sz="2800" dirty="0" smtClean="0"/>
            </a:br>
            <a:r>
              <a:rPr lang="en-US" sz="2800" dirty="0" smtClean="0"/>
              <a:t>why does it matter?</a:t>
            </a:r>
            <a:br>
              <a:rPr lang="en-US" sz="2800" dirty="0" smtClean="0"/>
            </a:b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Picture Placeholder 4" descr="sunflower and sky.jpg"/>
          <p:cNvPicPr>
            <a:picLocks noGrp="1" noChangeAspect="1"/>
          </p:cNvPicPr>
          <p:nvPr>
            <p:ph type="pic" idx="1"/>
          </p:nvPr>
        </p:nvPicPr>
        <p:blipFill>
          <a:blip r:embed="rId2" cstate="print"/>
          <a:srcRect/>
          <a:stretch>
            <a:fillRect/>
          </a:stretch>
        </p:blipFill>
        <p:spPr/>
      </p:pic>
      <p:sp>
        <p:nvSpPr>
          <p:cNvPr id="12" name="Text Placeholder 11"/>
          <p:cNvSpPr>
            <a:spLocks noGrp="1"/>
          </p:cNvSpPr>
          <p:nvPr>
            <p:ph type="body" sz="half" idx="2"/>
          </p:nvPr>
        </p:nvSpPr>
        <p:spPr/>
        <p:txBody>
          <a:bodyPr>
            <a:noAutofit/>
          </a:bodyPr>
          <a:lstStyle/>
          <a:p>
            <a:pPr algn="ctr"/>
            <a:r>
              <a:rPr lang="en-US" sz="2800" dirty="0" smtClean="0"/>
              <a:t>Environment, health, local economy, and flavor!</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Picture Placeholder 4" descr="squash in field.jpg"/>
          <p:cNvPicPr>
            <a:picLocks noGrp="1" noChangeAspect="1"/>
          </p:cNvPicPr>
          <p:nvPr>
            <p:ph type="pic" idx="1"/>
          </p:nvPr>
        </p:nvPicPr>
        <p:blipFill>
          <a:blip r:embed="rId2" cstate="print"/>
          <a:srcRect/>
          <a:stretch>
            <a:fillRect/>
          </a:stretch>
        </p:blipFill>
        <p:spPr/>
      </p:pic>
      <p:sp>
        <p:nvSpPr>
          <p:cNvPr id="8" name="Text Placeholder 7"/>
          <p:cNvSpPr>
            <a:spLocks noGrp="1"/>
          </p:cNvSpPr>
          <p:nvPr>
            <p:ph type="body" sz="half" idx="2"/>
          </p:nvPr>
        </p:nvSpPr>
        <p:spPr/>
        <p:txBody>
          <a:bodyPr>
            <a:noAutofit/>
          </a:bodyPr>
          <a:lstStyle/>
          <a:p>
            <a:pPr algn="ctr"/>
            <a:r>
              <a:rPr lang="en-US" sz="2800" dirty="0" smtClean="0"/>
              <a:t>Local organic food has a lighter impact on the environment.</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ctr"/>
            <a:r>
              <a:rPr lang="en-US" dirty="0" smtClean="0"/>
              <a:t>Feed the Soil</a:t>
            </a:r>
            <a:endParaRPr lang="en-US" dirty="0"/>
          </a:p>
        </p:txBody>
      </p:sp>
      <p:sp>
        <p:nvSpPr>
          <p:cNvPr id="4" name="Content Placeholder 3"/>
          <p:cNvSpPr>
            <a:spLocks noGrp="1"/>
          </p:cNvSpPr>
          <p:nvPr>
            <p:ph sz="half" idx="2"/>
          </p:nvPr>
        </p:nvSpPr>
        <p:spPr/>
        <p:txBody>
          <a:bodyPr/>
          <a:lstStyle/>
          <a:p>
            <a:r>
              <a:rPr lang="en-US" dirty="0" smtClean="0"/>
              <a:t>Soil fertility is a biological process</a:t>
            </a:r>
          </a:p>
          <a:p>
            <a:endParaRPr lang="en-US" dirty="0" smtClean="0"/>
          </a:p>
          <a:p>
            <a:r>
              <a:rPr lang="en-US" dirty="0" smtClean="0"/>
              <a:t>Only the nutrients removed from the farm as crops need to be replaced	</a:t>
            </a:r>
            <a:endParaRPr lang="en-US" dirty="0"/>
          </a:p>
        </p:txBody>
      </p:sp>
      <p:sp>
        <p:nvSpPr>
          <p:cNvPr id="5" name="Text Placeholder 4"/>
          <p:cNvSpPr>
            <a:spLocks noGrp="1"/>
          </p:cNvSpPr>
          <p:nvPr>
            <p:ph type="body" sz="quarter" idx="3"/>
          </p:nvPr>
        </p:nvSpPr>
        <p:spPr/>
        <p:txBody>
          <a:bodyPr/>
          <a:lstStyle/>
          <a:p>
            <a:pPr algn="ctr"/>
            <a:r>
              <a:rPr lang="en-US" dirty="0" smtClean="0"/>
              <a:t>Feed the Plant</a:t>
            </a:r>
            <a:endParaRPr lang="en-US" dirty="0"/>
          </a:p>
        </p:txBody>
      </p:sp>
      <p:sp>
        <p:nvSpPr>
          <p:cNvPr id="6" name="Content Placeholder 5"/>
          <p:cNvSpPr>
            <a:spLocks noGrp="1"/>
          </p:cNvSpPr>
          <p:nvPr>
            <p:ph sz="quarter" idx="4"/>
          </p:nvPr>
        </p:nvSpPr>
        <p:spPr/>
        <p:txBody>
          <a:bodyPr/>
          <a:lstStyle/>
          <a:p>
            <a:r>
              <a:rPr lang="en-US" dirty="0" smtClean="0"/>
              <a:t>Soil fertility is an imported commodity</a:t>
            </a:r>
          </a:p>
          <a:p>
            <a:endParaRPr lang="en-US" dirty="0" smtClean="0"/>
          </a:p>
          <a:p>
            <a:r>
              <a:rPr lang="en-US" dirty="0" smtClean="0"/>
              <a:t>All nutrients required to “create” a crop are purchased from off the farm</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dirty="0" smtClean="0"/>
              <a:t>Feed the Soil</a:t>
            </a:r>
          </a:p>
        </p:txBody>
      </p:sp>
      <p:sp>
        <p:nvSpPr>
          <p:cNvPr id="20" name="Content Placeholder 19"/>
          <p:cNvSpPr>
            <a:spLocks noGrp="1"/>
          </p:cNvSpPr>
          <p:nvPr>
            <p:ph sz="half" idx="2"/>
          </p:nvPr>
        </p:nvSpPr>
        <p:spPr/>
        <p:txBody>
          <a:bodyPr>
            <a:normAutofit lnSpcReduction="10000"/>
          </a:bodyPr>
          <a:lstStyle/>
          <a:p>
            <a:r>
              <a:rPr lang="en-US" dirty="0" smtClean="0"/>
              <a:t>Nitrogen is not purchased because it is supplied by symbiotic and non-symbiotic processes</a:t>
            </a:r>
          </a:p>
          <a:p>
            <a:r>
              <a:rPr lang="en-US" dirty="0" smtClean="0"/>
              <a:t>Inputs are purchased in their least processed and least expensive form</a:t>
            </a:r>
          </a:p>
          <a:p>
            <a:endParaRPr lang="en-US" dirty="0" smtClean="0"/>
          </a:p>
          <a:p>
            <a:r>
              <a:rPr lang="en-US" dirty="0" smtClean="0"/>
              <a:t>Sustainable</a:t>
            </a:r>
            <a:endParaRPr lang="en-US" dirty="0"/>
          </a:p>
        </p:txBody>
      </p:sp>
      <p:sp>
        <p:nvSpPr>
          <p:cNvPr id="15" name="Text Placeholder 14"/>
          <p:cNvSpPr>
            <a:spLocks noGrp="1"/>
          </p:cNvSpPr>
          <p:nvPr>
            <p:ph type="body" sz="quarter" idx="3"/>
          </p:nvPr>
        </p:nvSpPr>
        <p:spPr/>
        <p:txBody>
          <a:bodyPr/>
          <a:lstStyle/>
          <a:p>
            <a:r>
              <a:rPr lang="en-US" dirty="0" smtClean="0"/>
              <a:t>Feed the Plant</a:t>
            </a:r>
            <a:endParaRPr lang="en-US" dirty="0"/>
          </a:p>
        </p:txBody>
      </p:sp>
      <p:sp>
        <p:nvSpPr>
          <p:cNvPr id="21" name="Content Placeholder 20"/>
          <p:cNvSpPr>
            <a:spLocks noGrp="1"/>
          </p:cNvSpPr>
          <p:nvPr>
            <p:ph sz="quarter" idx="4"/>
          </p:nvPr>
        </p:nvSpPr>
        <p:spPr/>
        <p:txBody>
          <a:bodyPr/>
          <a:lstStyle/>
          <a:p>
            <a:r>
              <a:rPr lang="en-US" dirty="0" smtClean="0"/>
              <a:t>Nitrogen is a very important purchased input</a:t>
            </a:r>
          </a:p>
          <a:p>
            <a:r>
              <a:rPr lang="en-US" dirty="0" smtClean="0"/>
              <a:t>Inputs are purchased in their most processed and expensive form and performed on an industrial level</a:t>
            </a:r>
          </a:p>
          <a:p>
            <a:r>
              <a:rPr lang="en-US" dirty="0" smtClean="0"/>
              <a:t>Non-sustainable</a:t>
            </a:r>
          </a:p>
          <a:p>
            <a:pPr>
              <a:buNone/>
            </a:pP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2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2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 calcmode="lin" valueType="num">
                                      <p:cBhvr additive="base">
                                        <p:cTn id="19" dur="20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 calcmode="lin" valueType="num">
                                      <p:cBhvr additive="base">
                                        <p:cTn id="25" dur="20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3" end="3"/>
                                            </p:txEl>
                                          </p:spTgt>
                                        </p:tgtEl>
                                        <p:attrNameLst>
                                          <p:attrName>style.visibility</p:attrName>
                                        </p:attrNameLst>
                                      </p:cBhvr>
                                      <p:to>
                                        <p:strVal val="visible"/>
                                      </p:to>
                                    </p:set>
                                    <p:anim calcmode="lin" valueType="num">
                                      <p:cBhvr additive="base">
                                        <p:cTn id="31"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 calcmode="lin" valueType="num">
                                      <p:cBhvr additive="base">
                                        <p:cTn id="3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mn-lt"/>
              </a:rPr>
              <a:t>Healthy, vibrant soil </a:t>
            </a:r>
            <a:br>
              <a:rPr lang="en-US" sz="3600" dirty="0" smtClean="0">
                <a:latin typeface="+mn-lt"/>
              </a:rPr>
            </a:br>
            <a:r>
              <a:rPr lang="en-US" sz="3600" dirty="0" smtClean="0">
                <a:latin typeface="+mn-lt"/>
              </a:rPr>
              <a:t>is full of life.</a:t>
            </a:r>
            <a:endParaRPr lang="en-US" sz="3600" dirty="0">
              <a:latin typeface="+mn-lt"/>
            </a:endParaRPr>
          </a:p>
        </p:txBody>
      </p:sp>
      <p:pic>
        <p:nvPicPr>
          <p:cNvPr id="4" name="Content Placeholder 3" descr="HandsSoilPlant.jpg"/>
          <p:cNvPicPr>
            <a:picLocks noGrp="1" noChangeAspect="1"/>
          </p:cNvPicPr>
          <p:nvPr>
            <p:ph idx="1"/>
          </p:nvPr>
        </p:nvPicPr>
        <p:blipFill>
          <a:blip r:embed="rId2" cstate="print"/>
          <a:stretch>
            <a:fillRect/>
          </a:stretch>
        </p:blipFill>
        <p:spPr>
          <a:xfrm>
            <a:off x="2124075" y="1958181"/>
            <a:ext cx="4895850" cy="3810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US" sz="3600" dirty="0"/>
              <a:t>As much as forty percent of the energy used in the food system goes into the production of chemical fertilizers and pesticides.</a:t>
            </a:r>
            <a:r>
              <a:rPr lang="en-US" dirty="0"/>
              <a:t/>
            </a:r>
            <a:br>
              <a:rPr lang="en-US" dirty="0"/>
            </a:br>
            <a:endParaRPr lang="en-US" dirty="0"/>
          </a:p>
        </p:txBody>
      </p:sp>
      <p:pic>
        <p:nvPicPr>
          <p:cNvPr id="5" name="Picture Placeholder 4" descr="Farm_Chemicals-Spraying_Fertilizer.jpg"/>
          <p:cNvPicPr>
            <a:picLocks noGrp="1" noChangeAspect="1"/>
          </p:cNvPicPr>
          <p:nvPr>
            <p:ph idx="1"/>
          </p:nvPr>
        </p:nvPicPr>
        <p:blipFill>
          <a:blip r:embed="rId2" cstate="print"/>
          <a:stretch>
            <a:fillRect/>
          </a:stretch>
        </p:blipFill>
        <p:spPr>
          <a:xfrm>
            <a:off x="1447800" y="2286000"/>
            <a:ext cx="6324600" cy="4266567"/>
          </a:xfrm>
        </p:spPr>
      </p:pic>
      <p:sp>
        <p:nvSpPr>
          <p:cNvPr id="8" name="Text Placeholder 7"/>
          <p:cNvSpPr>
            <a:spLocks noGrp="1"/>
          </p:cNvSpPr>
          <p:nvPr>
            <p:ph type="body" sz="half" idx="4294967295"/>
          </p:nvPr>
        </p:nvSpPr>
        <p:spPr>
          <a:xfrm>
            <a:off x="0" y="4953000"/>
            <a:ext cx="5486400" cy="1219200"/>
          </a:xfrm>
        </p:spPr>
        <p:txBody>
          <a:bodyPr>
            <a:noAutofit/>
          </a:bodyPr>
          <a:lstStyle/>
          <a:p>
            <a:pPr algn="ct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if….?</a:t>
            </a:r>
            <a:endParaRPr lang="en-US" sz="3200" dirty="0"/>
          </a:p>
        </p:txBody>
      </p:sp>
      <p:pic>
        <p:nvPicPr>
          <p:cNvPr id="5" name="Content Placeholder 4" descr="iowa.jpg"/>
          <p:cNvPicPr>
            <a:picLocks noGrp="1" noChangeAspect="1"/>
          </p:cNvPicPr>
          <p:nvPr>
            <p:ph idx="1"/>
          </p:nvPr>
        </p:nvPicPr>
        <p:blipFill>
          <a:blip r:embed="rId2" cstate="print"/>
          <a:stretch>
            <a:fillRect/>
          </a:stretch>
        </p:blipFill>
        <p:spPr>
          <a:xfrm>
            <a:off x="3832943" y="1524000"/>
            <a:ext cx="5006257" cy="3581400"/>
          </a:xfrm>
        </p:spPr>
      </p:pic>
      <p:sp>
        <p:nvSpPr>
          <p:cNvPr id="4" name="Text Placeholder 3"/>
          <p:cNvSpPr>
            <a:spLocks noGrp="1"/>
          </p:cNvSpPr>
          <p:nvPr>
            <p:ph type="body" sz="half" idx="2"/>
          </p:nvPr>
        </p:nvSpPr>
        <p:spPr/>
        <p:txBody>
          <a:bodyPr>
            <a:normAutofit/>
          </a:bodyPr>
          <a:lstStyle/>
          <a:p>
            <a:r>
              <a:rPr lang="en-US" sz="2000" dirty="0" smtClean="0"/>
              <a:t>Iowa sustainably grew 10% more food just for local consumption?</a:t>
            </a:r>
          </a:p>
          <a:p>
            <a:endParaRPr lang="en-US" sz="2000" dirty="0" smtClean="0"/>
          </a:p>
          <a:p>
            <a:r>
              <a:rPr lang="en-US" sz="2000" dirty="0" smtClean="0"/>
              <a:t>Save 300 thousand gallons of fuel</a:t>
            </a:r>
          </a:p>
          <a:p>
            <a:endParaRPr lang="en-US" sz="2000" dirty="0" smtClean="0"/>
          </a:p>
          <a:p>
            <a:r>
              <a:rPr lang="en-US" sz="2000" dirty="0" smtClean="0"/>
              <a:t>Reduce CO2 emissions by 7 million pounds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Picture Placeholder 4" descr="food-packaging-101-1.jpg"/>
          <p:cNvPicPr>
            <a:picLocks noGrp="1" noChangeAspect="1"/>
          </p:cNvPicPr>
          <p:nvPr>
            <p:ph type="pic" idx="1"/>
          </p:nvPr>
        </p:nvPicPr>
        <p:blipFill>
          <a:blip r:embed="rId2" cstate="print"/>
          <a:srcRect t="12500" b="12500"/>
          <a:stretch>
            <a:fillRect/>
          </a:stretch>
        </p:blipFill>
        <p:spPr/>
      </p:pic>
      <p:sp>
        <p:nvSpPr>
          <p:cNvPr id="8" name="Text Placeholder 7"/>
          <p:cNvSpPr>
            <a:spLocks noGrp="1"/>
          </p:cNvSpPr>
          <p:nvPr>
            <p:ph type="body" sz="half" idx="2"/>
          </p:nvPr>
        </p:nvSpPr>
        <p:spPr/>
        <p:txBody>
          <a:bodyPr>
            <a:noAutofit/>
          </a:bodyPr>
          <a:lstStyle/>
          <a:p>
            <a:pPr algn="ctr"/>
            <a:r>
              <a:rPr lang="en-US" sz="2800" dirty="0" smtClean="0"/>
              <a:t>Packaging contributes to the waste</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76800"/>
            <a:ext cx="5486400" cy="566738"/>
          </a:xfrm>
        </p:spPr>
        <p:txBody>
          <a:bodyPr>
            <a:noAutofit/>
          </a:bodyPr>
          <a:lstStyle/>
          <a:p>
            <a:r>
              <a:rPr lang="en-US" dirty="0" smtClean="0"/>
              <a:t>In a study in 2011, the USDA found…</a:t>
            </a:r>
            <a:endParaRPr lang="en-US"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4988" b="24988"/>
          <a:stretch>
            <a:fillRect/>
          </a:stretch>
        </p:blipFill>
        <p:spPr/>
      </p:pic>
      <p:sp>
        <p:nvSpPr>
          <p:cNvPr id="5" name="Text Placeholder 4"/>
          <p:cNvSpPr>
            <a:spLocks noGrp="1"/>
          </p:cNvSpPr>
          <p:nvPr>
            <p:ph type="body" sz="half" idx="2"/>
          </p:nvPr>
        </p:nvSpPr>
        <p:spPr/>
        <p:txBody>
          <a:bodyPr>
            <a:normAutofit/>
          </a:bodyPr>
          <a:lstStyle/>
          <a:p>
            <a:r>
              <a:rPr lang="en-US" sz="2000" dirty="0"/>
              <a:t>o</a:t>
            </a:r>
            <a:r>
              <a:rPr lang="en-US" sz="2000" dirty="0" smtClean="0"/>
              <a:t>ver 40 pesticides in an average apple from the grocery store.</a:t>
            </a:r>
            <a:endParaRPr lang="en-US" sz="2000" dirty="0"/>
          </a:p>
        </p:txBody>
      </p:sp>
    </p:spTree>
    <p:extLst>
      <p:ext uri="{BB962C8B-B14F-4D97-AF65-F5344CB8AC3E}">
        <p14:creationId xmlns:p14="http://schemas.microsoft.com/office/powerpoint/2010/main" xmlns="" val="92650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Hazards of industrial farming</a:t>
            </a:r>
            <a:endParaRPr lang="en-US" dirty="0"/>
          </a:p>
        </p:txBody>
      </p:sp>
      <p:pic>
        <p:nvPicPr>
          <p:cNvPr id="6" name="Content Placeholder 5" descr="stream.jpg"/>
          <p:cNvPicPr>
            <a:picLocks noGrp="1" noChangeAspect="1"/>
          </p:cNvPicPr>
          <p:nvPr>
            <p:ph sz="half" idx="1"/>
          </p:nvPr>
        </p:nvPicPr>
        <p:blipFill>
          <a:blip r:embed="rId2" cstate="print"/>
          <a:stretch>
            <a:fillRect/>
          </a:stretch>
        </p:blipFill>
        <p:spPr>
          <a:xfrm>
            <a:off x="762000" y="1752600"/>
            <a:ext cx="3505200" cy="4470400"/>
          </a:xfrm>
        </p:spPr>
      </p:pic>
      <p:sp>
        <p:nvSpPr>
          <p:cNvPr id="5" name="Content Placeholder 4"/>
          <p:cNvSpPr>
            <a:spLocks noGrp="1"/>
          </p:cNvSpPr>
          <p:nvPr>
            <p:ph sz="half" idx="2"/>
          </p:nvPr>
        </p:nvSpPr>
        <p:spPr/>
        <p:txBody>
          <a:bodyPr/>
          <a:lstStyle/>
          <a:p>
            <a:r>
              <a:rPr lang="en-US" dirty="0"/>
              <a:t>Agricultural runoff pollutes our lakes, </a:t>
            </a:r>
            <a:br>
              <a:rPr lang="en-US" dirty="0"/>
            </a:br>
            <a:r>
              <a:rPr lang="en-US" dirty="0"/>
              <a:t>rivers, and groundwater. </a:t>
            </a:r>
            <a:br>
              <a:rPr lang="en-US" dirty="0"/>
            </a:br>
            <a:endParaRPr lang="en-US" dirty="0" smtClean="0"/>
          </a:p>
          <a:p>
            <a:r>
              <a:rPr lang="en-US" dirty="0" smtClean="0"/>
              <a:t>21 </a:t>
            </a:r>
            <a:r>
              <a:rPr lang="en-US" dirty="0"/>
              <a:t>out of 23 lakes in Rice County are </a:t>
            </a:r>
            <a:br>
              <a:rPr lang="en-US" dirty="0"/>
            </a:br>
            <a:r>
              <a:rPr lang="en-US" dirty="0"/>
              <a:t>unsafe for swimming.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tretch>
            <a:fillRect/>
          </a:stretch>
        </p:blipFill>
        <p:spPr>
          <a:xfrm>
            <a:off x="1792288" y="836803"/>
            <a:ext cx="5486400" cy="3666744"/>
          </a:xfrm>
        </p:spPr>
      </p:pic>
      <p:sp>
        <p:nvSpPr>
          <p:cNvPr id="8" name="Text Placeholder 7"/>
          <p:cNvSpPr>
            <a:spLocks noGrp="1"/>
          </p:cNvSpPr>
          <p:nvPr>
            <p:ph type="body" sz="half" idx="2"/>
          </p:nvPr>
        </p:nvSpPr>
        <p:spPr/>
        <p:txBody>
          <a:bodyPr>
            <a:normAutofit/>
          </a:bodyPr>
          <a:lstStyle/>
          <a:p>
            <a:pPr algn="ctr"/>
            <a:r>
              <a:rPr lang="en-US" sz="2800" dirty="0" smtClean="0"/>
              <a:t>What is the difference?</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33400"/>
            <a:ext cx="8229600" cy="1143000"/>
          </a:xfrm>
        </p:spPr>
        <p:txBody>
          <a:bodyPr>
            <a:normAutofit fontScale="90000"/>
          </a:bodyPr>
          <a:lstStyle/>
          <a:p>
            <a:r>
              <a:rPr lang="en-US" dirty="0"/>
              <a:t>President's Cancer Panel Report, May 2010</a:t>
            </a:r>
            <a:br>
              <a:rPr lang="en-US" dirty="0"/>
            </a:br>
            <a:endParaRPr lang="en-US" dirty="0"/>
          </a:p>
        </p:txBody>
      </p:sp>
      <p:sp>
        <p:nvSpPr>
          <p:cNvPr id="3" name="Text Placeholder 2"/>
          <p:cNvSpPr>
            <a:spLocks noGrp="1"/>
          </p:cNvSpPr>
          <p:nvPr>
            <p:ph idx="1"/>
          </p:nvPr>
        </p:nvSpPr>
        <p:spPr/>
        <p:txBody>
          <a:bodyPr anchor="ctr">
            <a:noAutofit/>
          </a:bodyPr>
          <a:lstStyle/>
          <a:p>
            <a:pPr marL="0" indent="0">
              <a:buNone/>
            </a:pPr>
            <a:r>
              <a:rPr lang="en-US" sz="2800" dirty="0" smtClean="0"/>
              <a:t>“Exposure to pesticides can be decreased by choosing, to the extent possible, food grown without pesticides or chemical fertilizers... Similarly, exposure to antibiotics, growth hormones, and toxic run-off from livestock feed lots can be minimized by eating free-range meat raised without these medications.”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2400" dirty="0" smtClean="0"/>
              <a:t>Organic production and processing is the only system that uses certification and inspection to verify that these chemicals are not used on the farm all the way to our dinner tables.</a:t>
            </a:r>
            <a:endParaRPr lang="en-US" sz="2400" dirty="0"/>
          </a:p>
        </p:txBody>
      </p:sp>
      <p:pic>
        <p:nvPicPr>
          <p:cNvPr id="4" name="Content Placeholder 3" descr="onions.jpg"/>
          <p:cNvPicPr>
            <a:picLocks noGrp="1" noChangeAspect="1"/>
          </p:cNvPicPr>
          <p:nvPr>
            <p:ph idx="1"/>
          </p:nvPr>
        </p:nvPicPr>
        <p:blipFill>
          <a:blip r:embed="rId2" cstate="print"/>
          <a:stretch>
            <a:fillRect/>
          </a:stretch>
        </p:blipFill>
        <p:spPr>
          <a:xfrm>
            <a:off x="1676400" y="2133600"/>
            <a:ext cx="5715000" cy="38862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sz="2400" dirty="0" smtClean="0"/>
              <a:t>Promote healthy patterns of cell division, normal endocrine system</a:t>
            </a:r>
          </a:p>
          <a:p>
            <a:endParaRPr lang="en-US" sz="2400" dirty="0" smtClean="0"/>
          </a:p>
          <a:p>
            <a:r>
              <a:rPr lang="en-US" sz="2400" dirty="0" smtClean="0"/>
              <a:t>Helps establish healthy taste preferences</a:t>
            </a:r>
          </a:p>
          <a:p>
            <a:endParaRPr lang="en-US" sz="2400" dirty="0" smtClean="0"/>
          </a:p>
          <a:p>
            <a:r>
              <a:rPr lang="en-US" sz="2400" dirty="0" smtClean="0"/>
              <a:t>Can eliminate dietary exposures to as many as 180 pesticides</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160186" y="1600200"/>
            <a:ext cx="3014628" cy="4525963"/>
          </a:xfrm>
        </p:spPr>
      </p:pic>
      <p:sp>
        <p:nvSpPr>
          <p:cNvPr id="5" name="Title 4"/>
          <p:cNvSpPr>
            <a:spLocks noGrp="1"/>
          </p:cNvSpPr>
          <p:nvPr>
            <p:ph type="title"/>
          </p:nvPr>
        </p:nvSpPr>
        <p:spPr/>
        <p:txBody>
          <a:bodyPr>
            <a:normAutofit fontScale="90000"/>
          </a:bodyPr>
          <a:lstStyle/>
          <a:p>
            <a:r>
              <a:rPr lang="en-US" dirty="0" smtClean="0"/>
              <a:t>Ample organic fruits, veggies, grains, and dairy for a child:</a:t>
            </a:r>
            <a:endParaRPr lang="en-US" dirty="0"/>
          </a:p>
        </p:txBody>
      </p:sp>
    </p:spTree>
    <p:extLst>
      <p:ext uri="{BB962C8B-B14F-4D97-AF65-F5344CB8AC3E}">
        <p14:creationId xmlns:p14="http://schemas.microsoft.com/office/powerpoint/2010/main" xmlns="" val="2362198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Children eating mostly organic produce have pesticide levels 6-9 times lower.</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43200" y="1795712"/>
            <a:ext cx="3429000" cy="4528888"/>
          </a:xfr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During adolescence and adulthood organic food:</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263396" y="1752600"/>
            <a:ext cx="2699004" cy="3939381"/>
          </a:xfrm>
        </p:spPr>
      </p:pic>
      <p:sp>
        <p:nvSpPr>
          <p:cNvPr id="7" name="Content Placeholder 6"/>
          <p:cNvSpPr>
            <a:spLocks noGrp="1"/>
          </p:cNvSpPr>
          <p:nvPr>
            <p:ph sz="half" idx="2"/>
          </p:nvPr>
        </p:nvSpPr>
        <p:spPr/>
        <p:txBody>
          <a:bodyPr>
            <a:normAutofit/>
          </a:bodyPr>
          <a:lstStyle/>
          <a:p>
            <a:r>
              <a:rPr lang="en-US" sz="2400" dirty="0" smtClean="0"/>
              <a:t>Helps trigger the feeling of fullness</a:t>
            </a:r>
          </a:p>
          <a:p>
            <a:endParaRPr lang="en-US" sz="2400" dirty="0" smtClean="0"/>
          </a:p>
          <a:p>
            <a:r>
              <a:rPr lang="en-US" sz="2400" dirty="0" smtClean="0"/>
              <a:t>Lessens or limits damage done by free radicals</a:t>
            </a:r>
          </a:p>
          <a:p>
            <a:endParaRPr lang="en-US" sz="2400" dirty="0" smtClean="0"/>
          </a:p>
          <a:p>
            <a:r>
              <a:rPr lang="en-US" sz="2400" dirty="0" smtClean="0"/>
              <a:t>Slows or even reverses the aging process with regard to memory</a:t>
            </a:r>
            <a:endParaRPr lang="en-US" sz="2400" dirty="0"/>
          </a:p>
        </p:txBody>
      </p:sp>
    </p:spTree>
    <p:extLst>
      <p:ext uri="{BB962C8B-B14F-4D97-AF65-F5344CB8AC3E}">
        <p14:creationId xmlns:p14="http://schemas.microsoft.com/office/powerpoint/2010/main" xmlns="" val="2942870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Dirty Dozen	</a:t>
            </a:r>
            <a:endParaRPr lang="en-US" dirty="0"/>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85800" y="1676400"/>
            <a:ext cx="3771900" cy="3810000"/>
          </a:xfrm>
        </p:spPr>
      </p:pic>
      <p:sp>
        <p:nvSpPr>
          <p:cNvPr id="7" name="Text Placeholder 6"/>
          <p:cNvSpPr>
            <a:spLocks noGrp="1"/>
          </p:cNvSpPr>
          <p:nvPr>
            <p:ph sz="half" idx="2"/>
          </p:nvPr>
        </p:nvSpPr>
        <p:spPr/>
        <p:txBody>
          <a:bodyPr>
            <a:normAutofit/>
          </a:bodyPr>
          <a:lstStyle/>
          <a:p>
            <a:pPr marL="342900" indent="-342900">
              <a:buAutoNum type="arabicPeriod"/>
            </a:pPr>
            <a:r>
              <a:rPr lang="en-US" sz="2000" dirty="0" smtClean="0"/>
              <a:t>Peaches</a:t>
            </a:r>
          </a:p>
          <a:p>
            <a:pPr marL="342900" indent="-342900">
              <a:buAutoNum type="arabicPeriod"/>
            </a:pPr>
            <a:r>
              <a:rPr lang="en-US" sz="2000" dirty="0" smtClean="0"/>
              <a:t>Apples</a:t>
            </a:r>
          </a:p>
          <a:p>
            <a:pPr marL="342900" indent="-342900">
              <a:buAutoNum type="arabicPeriod"/>
            </a:pPr>
            <a:r>
              <a:rPr lang="en-US" sz="2000" dirty="0" smtClean="0"/>
              <a:t>Bell pepper</a:t>
            </a:r>
          </a:p>
          <a:p>
            <a:pPr marL="342900" indent="-342900">
              <a:buAutoNum type="arabicPeriod"/>
            </a:pPr>
            <a:r>
              <a:rPr lang="en-US" sz="2000" dirty="0" smtClean="0"/>
              <a:t>Celery</a:t>
            </a:r>
          </a:p>
          <a:p>
            <a:pPr marL="342900" indent="-342900">
              <a:buAutoNum type="arabicPeriod"/>
            </a:pPr>
            <a:r>
              <a:rPr lang="en-US" sz="2000" dirty="0" smtClean="0"/>
              <a:t>Nectarines</a:t>
            </a:r>
          </a:p>
          <a:p>
            <a:pPr marL="342900" indent="-342900">
              <a:buAutoNum type="arabicPeriod"/>
            </a:pPr>
            <a:r>
              <a:rPr lang="en-US" sz="2000" dirty="0" smtClean="0"/>
              <a:t>Strawberries</a:t>
            </a:r>
          </a:p>
          <a:p>
            <a:pPr marL="342900" indent="-342900">
              <a:buAutoNum type="arabicPeriod"/>
            </a:pPr>
            <a:r>
              <a:rPr lang="en-US" sz="2000" dirty="0" smtClean="0"/>
              <a:t>Cherries</a:t>
            </a:r>
          </a:p>
          <a:p>
            <a:pPr marL="342900" indent="-342900">
              <a:buAutoNum type="arabicPeriod"/>
            </a:pPr>
            <a:r>
              <a:rPr lang="en-US" sz="2000" dirty="0" smtClean="0"/>
              <a:t>Kale</a:t>
            </a:r>
          </a:p>
          <a:p>
            <a:pPr marL="342900" indent="-342900">
              <a:buAutoNum type="arabicPeriod"/>
            </a:pPr>
            <a:r>
              <a:rPr lang="en-US" sz="2000" dirty="0" smtClean="0"/>
              <a:t>Lettuce</a:t>
            </a:r>
          </a:p>
          <a:p>
            <a:pPr marL="342900" indent="-342900">
              <a:buAutoNum type="arabicPeriod"/>
            </a:pPr>
            <a:r>
              <a:rPr lang="en-US" sz="2000" dirty="0" smtClean="0"/>
              <a:t>Grapes (imported)</a:t>
            </a:r>
          </a:p>
          <a:p>
            <a:pPr marL="342900" indent="-342900">
              <a:buAutoNum type="arabicPeriod"/>
            </a:pPr>
            <a:r>
              <a:rPr lang="en-US" sz="2000" dirty="0" smtClean="0"/>
              <a:t>Carrots</a:t>
            </a:r>
          </a:p>
          <a:p>
            <a:pPr marL="342900" indent="-342900">
              <a:buAutoNum type="arabicPeriod"/>
            </a:pPr>
            <a:r>
              <a:rPr lang="en-US" sz="2000" dirty="0" smtClean="0"/>
              <a:t>Pears</a:t>
            </a:r>
            <a:endParaRPr lang="en-US" sz="2000" dirty="0"/>
          </a:p>
        </p:txBody>
      </p:sp>
    </p:spTree>
    <p:extLst>
      <p:ext uri="{BB962C8B-B14F-4D97-AF65-F5344CB8AC3E}">
        <p14:creationId xmlns:p14="http://schemas.microsoft.com/office/powerpoint/2010/main" xmlns="" val="2088914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82762"/>
          </a:xfrm>
        </p:spPr>
        <p:txBody>
          <a:bodyPr>
            <a:normAutofit fontScale="90000"/>
          </a:bodyPr>
          <a:lstStyle/>
          <a:p>
            <a:r>
              <a:rPr lang="en-US" dirty="0"/>
              <a:t>Fewer chemicals in the air, earth, and water is less risky.</a:t>
            </a:r>
            <a:br>
              <a:rPr lang="en-US" dirty="0"/>
            </a:br>
            <a:endParaRPr lang="en-US" dirty="0"/>
          </a:p>
        </p:txBody>
      </p:sp>
      <p:pic>
        <p:nvPicPr>
          <p:cNvPr id="7" name="Picture Placeholder 6" descr="sunflower and bee.jpg"/>
          <p:cNvPicPr>
            <a:picLocks noGrp="1" noChangeAspect="1"/>
          </p:cNvPicPr>
          <p:nvPr>
            <p:ph idx="1"/>
          </p:nvPr>
        </p:nvPicPr>
        <p:blipFill>
          <a:blip r:embed="rId2" cstate="print"/>
          <a:stretch>
            <a:fillRect/>
          </a:stretch>
        </p:blipFill>
        <p:spPr>
          <a:xfrm>
            <a:off x="2057400" y="1981200"/>
            <a:ext cx="5364692" cy="4023519"/>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
            </a:r>
            <a:br>
              <a:rPr lang="en-US" dirty="0" smtClean="0"/>
            </a:br>
            <a:r>
              <a:rPr lang="en-US" dirty="0" smtClean="0"/>
              <a:t>Flavor</a:t>
            </a:r>
            <a:r>
              <a:rPr lang="en-US" dirty="0"/>
              <a:t>!</a:t>
            </a:r>
            <a:br>
              <a:rPr lang="en-US" dirty="0"/>
            </a:br>
            <a:endParaRPr lang="en-US" dirty="0"/>
          </a:p>
        </p:txBody>
      </p:sp>
      <p:pic>
        <p:nvPicPr>
          <p:cNvPr id="11" name="Picture Placeholder 10" descr="garlic.jpg"/>
          <p:cNvPicPr>
            <a:picLocks noGrp="1" noChangeAspect="1"/>
          </p:cNvPicPr>
          <p:nvPr>
            <p:ph idx="1"/>
          </p:nvPr>
        </p:nvPicPr>
        <p:blipFill>
          <a:blip r:embed="rId2" cstate="print"/>
          <a:stretch>
            <a:fillRect/>
          </a:stretch>
        </p:blipFill>
        <p:spPr>
          <a:xfrm>
            <a:off x="1828800" y="1920080"/>
            <a:ext cx="5415492" cy="406161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1219200"/>
          </a:xfrm>
        </p:spPr>
        <p:txBody>
          <a:bodyPr>
            <a:normAutofit fontScale="90000"/>
          </a:bodyPr>
          <a:lstStyle/>
          <a:p>
            <a:r>
              <a:rPr lang="en-US" dirty="0"/>
              <a:t>…an integrated farm that </a:t>
            </a:r>
            <a:br>
              <a:rPr lang="en-US" dirty="0"/>
            </a:br>
            <a:r>
              <a:rPr lang="en-US" dirty="0"/>
              <a:t>is itself a </a:t>
            </a:r>
            <a:br>
              <a:rPr lang="en-US" dirty="0"/>
            </a:br>
            <a:r>
              <a:rPr lang="en-US" dirty="0"/>
              <a:t>dynamic and organic whole…</a:t>
            </a:r>
            <a:br>
              <a:rPr lang="en-US" dirty="0"/>
            </a:br>
            <a:r>
              <a:rPr lang="en-US" dirty="0"/>
              <a:t/>
            </a:r>
            <a:br>
              <a:rPr lang="en-US" dirty="0"/>
            </a:br>
            <a:endParaRPr lang="en-US" dirty="0"/>
          </a:p>
        </p:txBody>
      </p:sp>
      <p:pic>
        <p:nvPicPr>
          <p:cNvPr id="5" name="Picture Placeholder 4" descr="beautiful field.jpg"/>
          <p:cNvPicPr>
            <a:picLocks noGrp="1" noChangeAspect="1"/>
          </p:cNvPicPr>
          <p:nvPr>
            <p:ph idx="1"/>
          </p:nvPr>
        </p:nvPicPr>
        <p:blipFill>
          <a:blip r:embed="rId2" cstate="print"/>
          <a:stretch>
            <a:fillRect/>
          </a:stretch>
        </p:blipFill>
        <p:spPr>
          <a:xfrm>
            <a:off x="1600200" y="2438400"/>
            <a:ext cx="5923376" cy="3675978"/>
          </a:xfrm>
        </p:spPr>
      </p:pic>
      <p:sp>
        <p:nvSpPr>
          <p:cNvPr id="4" name="Text Placeholder 3"/>
          <p:cNvSpPr>
            <a:spLocks noGrp="1"/>
          </p:cNvSpPr>
          <p:nvPr>
            <p:ph type="body" sz="half" idx="4294967295"/>
          </p:nvPr>
        </p:nvSpPr>
        <p:spPr>
          <a:xfrm>
            <a:off x="0" y="5367338"/>
            <a:ext cx="5486400" cy="804862"/>
          </a:xfrm>
        </p:spPr>
        <p:txBody>
          <a:bodyPr>
            <a:normAutofit/>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Picture Placeholder 4" descr="market guys.jpg"/>
          <p:cNvPicPr>
            <a:picLocks noGrp="1" noChangeAspect="1"/>
          </p:cNvPicPr>
          <p:nvPr>
            <p:ph type="pic" idx="1"/>
          </p:nvPr>
        </p:nvPicPr>
        <p:blipFill>
          <a:blip r:embed="rId2" cstate="print"/>
          <a:srcRect l="35" r="35"/>
          <a:stretch>
            <a:fillRect/>
          </a:stretch>
        </p:blipFill>
        <p:spPr/>
      </p:pic>
      <p:sp>
        <p:nvSpPr>
          <p:cNvPr id="8" name="Text Placeholder 7"/>
          <p:cNvSpPr>
            <a:spLocks noGrp="1"/>
          </p:cNvSpPr>
          <p:nvPr>
            <p:ph type="body" sz="half" idx="2"/>
          </p:nvPr>
        </p:nvSpPr>
        <p:spPr/>
        <p:txBody>
          <a:bodyPr>
            <a:noAutofit/>
          </a:bodyPr>
          <a:lstStyle/>
          <a:p>
            <a:pPr algn="ctr"/>
            <a:r>
              <a:rPr lang="en-US" sz="2800" dirty="0" smtClean="0"/>
              <a:t>There are many reasons for buying local food.</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to know your local farmers</a:t>
            </a:r>
            <a:endParaRPr lang="en-US" dirty="0"/>
          </a:p>
        </p:txBody>
      </p:sp>
      <p:pic>
        <p:nvPicPr>
          <p:cNvPr id="5" name="Content Placeholder 4" descr="kathy and goat.jpg"/>
          <p:cNvPicPr>
            <a:picLocks noGrp="1" noChangeAspect="1"/>
          </p:cNvPicPr>
          <p:nvPr>
            <p:ph sz="half" idx="1"/>
          </p:nvPr>
        </p:nvPicPr>
        <p:blipFill>
          <a:blip r:embed="rId2" cstate="print"/>
          <a:stretch>
            <a:fillRect/>
          </a:stretch>
        </p:blipFill>
        <p:spPr>
          <a:xfrm>
            <a:off x="304800" y="2133600"/>
            <a:ext cx="4114800" cy="3276600"/>
          </a:xfrm>
        </p:spPr>
      </p:pic>
      <p:pic>
        <p:nvPicPr>
          <p:cNvPr id="6" name="Content Placeholder 5" descr="erin on tractor.jpg"/>
          <p:cNvPicPr>
            <a:picLocks noGrp="1" noChangeAspect="1"/>
          </p:cNvPicPr>
          <p:nvPr>
            <p:ph sz="half" idx="2"/>
          </p:nvPr>
        </p:nvPicPr>
        <p:blipFill>
          <a:blip r:embed="rId3" cstate="print"/>
          <a:stretch>
            <a:fillRect/>
          </a:stretch>
        </p:blipFill>
        <p:spPr>
          <a:xfrm>
            <a:off x="4800600" y="2133600"/>
            <a:ext cx="4038600" cy="32766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“food miles”?</a:t>
            </a:r>
            <a:endParaRPr lang="en-US" dirty="0"/>
          </a:p>
        </p:txBody>
      </p:sp>
      <p:sp>
        <p:nvSpPr>
          <p:cNvPr id="3" name="Content Placeholder 2"/>
          <p:cNvSpPr>
            <a:spLocks noGrp="1"/>
          </p:cNvSpPr>
          <p:nvPr>
            <p:ph sz="half" idx="1"/>
          </p:nvPr>
        </p:nvSpPr>
        <p:spPr>
          <a:xfrm>
            <a:off x="457200" y="1600200"/>
            <a:ext cx="4038600" cy="4800600"/>
          </a:xfrm>
        </p:spPr>
        <p:txBody>
          <a:bodyPr>
            <a:normAutofit lnSpcReduction="10000"/>
          </a:bodyPr>
          <a:lstStyle/>
          <a:p>
            <a:r>
              <a:rPr lang="en-US" sz="2400" dirty="0" smtClean="0"/>
              <a:t>Food miles are the distance food travels from the farm to your home.</a:t>
            </a:r>
          </a:p>
          <a:p>
            <a:r>
              <a:rPr lang="en-US" sz="2400" dirty="0" smtClean="0"/>
              <a:t>Grocery store produce averages about 1500 miles.</a:t>
            </a:r>
          </a:p>
          <a:p>
            <a:r>
              <a:rPr lang="en-US" sz="2400" dirty="0" smtClean="0"/>
              <a:t>40% of our fruit comes from overseas.</a:t>
            </a:r>
          </a:p>
          <a:p>
            <a:r>
              <a:rPr lang="en-US" sz="2400" dirty="0" smtClean="0"/>
              <a:t>9% of red meat in grocery stores comes from as far away as </a:t>
            </a:r>
            <a:r>
              <a:rPr lang="en-US" sz="2400" smtClean="0"/>
              <a:t>New Zealand.</a:t>
            </a:r>
            <a:endParaRPr lang="en-US" sz="2400" dirty="0" smtClean="0"/>
          </a:p>
          <a:p>
            <a:endParaRPr lang="en-US" sz="2400" dirty="0"/>
          </a:p>
        </p:txBody>
      </p:sp>
      <p:pic>
        <p:nvPicPr>
          <p:cNvPr id="5" name="Content Placeholder 4" descr="Semi Truck Image.jpg"/>
          <p:cNvPicPr>
            <a:picLocks noGrp="1" noChangeAspect="1"/>
          </p:cNvPicPr>
          <p:nvPr>
            <p:ph sz="half" idx="2"/>
          </p:nvPr>
        </p:nvPicPr>
        <p:blipFill>
          <a:blip r:embed="rId2" cstate="print"/>
          <a:stretch>
            <a:fillRect/>
          </a:stretch>
        </p:blipFill>
        <p:spPr>
          <a:xfrm>
            <a:off x="4648200" y="1981200"/>
            <a:ext cx="4038600" cy="3429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economics?</a:t>
            </a:r>
            <a:endParaRPr lang="en-US" dirty="0"/>
          </a:p>
        </p:txBody>
      </p:sp>
      <p:sp>
        <p:nvSpPr>
          <p:cNvPr id="3" name="Text Placeholder 2"/>
          <p:cNvSpPr>
            <a:spLocks noGrp="1"/>
          </p:cNvSpPr>
          <p:nvPr>
            <p:ph type="body" idx="1"/>
          </p:nvPr>
        </p:nvSpPr>
        <p:spPr/>
        <p:txBody>
          <a:bodyPr/>
          <a:lstStyle/>
          <a:p>
            <a:pPr algn="ctr"/>
            <a:r>
              <a:rPr lang="en-US" dirty="0" smtClean="0"/>
              <a:t>Now</a:t>
            </a:r>
            <a:endParaRPr lang="en-US" dirty="0"/>
          </a:p>
        </p:txBody>
      </p:sp>
      <p:sp>
        <p:nvSpPr>
          <p:cNvPr id="4" name="Content Placeholder 3"/>
          <p:cNvSpPr>
            <a:spLocks noGrp="1"/>
          </p:cNvSpPr>
          <p:nvPr>
            <p:ph sz="half" idx="2"/>
          </p:nvPr>
        </p:nvSpPr>
        <p:spPr/>
        <p:txBody>
          <a:bodyPr/>
          <a:lstStyle/>
          <a:p>
            <a:endParaRPr lang="en-US" dirty="0" smtClean="0"/>
          </a:p>
          <a:p>
            <a:r>
              <a:rPr lang="en-US" dirty="0" smtClean="0"/>
              <a:t>7% of the local food dollars stay in the community</a:t>
            </a:r>
          </a:p>
          <a:p>
            <a:r>
              <a:rPr lang="en-US" dirty="0" smtClean="0"/>
              <a:t>93% of modern food dollars goes to process, package, and transport </a:t>
            </a:r>
            <a:r>
              <a:rPr lang="en-US" smtClean="0"/>
              <a:t>the goods</a:t>
            </a:r>
            <a:endParaRPr lang="en-US" dirty="0"/>
          </a:p>
        </p:txBody>
      </p:sp>
      <p:sp>
        <p:nvSpPr>
          <p:cNvPr id="5" name="Text Placeholder 4"/>
          <p:cNvSpPr>
            <a:spLocks noGrp="1"/>
          </p:cNvSpPr>
          <p:nvPr>
            <p:ph type="body" sz="quarter" idx="3"/>
          </p:nvPr>
        </p:nvSpPr>
        <p:spPr/>
        <p:txBody>
          <a:bodyPr/>
          <a:lstStyle/>
          <a:p>
            <a:pPr algn="ctr"/>
            <a:r>
              <a:rPr lang="en-US" dirty="0" smtClean="0"/>
              <a:t>1910</a:t>
            </a:r>
            <a:endParaRPr lang="en-US" dirty="0"/>
          </a:p>
        </p:txBody>
      </p:sp>
      <p:sp>
        <p:nvSpPr>
          <p:cNvPr id="6" name="Content Placeholder 5"/>
          <p:cNvSpPr>
            <a:spLocks noGrp="1"/>
          </p:cNvSpPr>
          <p:nvPr>
            <p:ph sz="quarter" idx="4"/>
          </p:nvPr>
        </p:nvSpPr>
        <p:spPr/>
        <p:txBody>
          <a:bodyPr/>
          <a:lstStyle/>
          <a:p>
            <a:endParaRPr lang="en-US" dirty="0" smtClean="0"/>
          </a:p>
          <a:p>
            <a:r>
              <a:rPr lang="en-US" dirty="0" smtClean="0"/>
              <a:t>40% of food dollars remained in the local economy</a:t>
            </a:r>
          </a:p>
          <a:p>
            <a:r>
              <a:rPr lang="en-US" dirty="0" smtClean="0"/>
              <a:t>More money staying in the community means thriving main streets and local jobs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Picture Placeholder 4" descr="farmers-market.jpg"/>
          <p:cNvPicPr>
            <a:picLocks noGrp="1" noChangeAspect="1"/>
          </p:cNvPicPr>
          <p:nvPr>
            <p:ph type="pic" idx="1"/>
          </p:nvPr>
        </p:nvPicPr>
        <p:blipFill>
          <a:blip r:embed="rId2" cstate="print"/>
          <a:srcRect t="2427" b="2427"/>
          <a:stretch>
            <a:fillRect/>
          </a:stretch>
        </p:blipFill>
        <p:spPr/>
      </p:pic>
      <p:sp>
        <p:nvSpPr>
          <p:cNvPr id="8" name="Text Placeholder 7"/>
          <p:cNvSpPr>
            <a:spLocks noGrp="1"/>
          </p:cNvSpPr>
          <p:nvPr>
            <p:ph type="body" sz="half" idx="2"/>
          </p:nvPr>
        </p:nvSpPr>
        <p:spPr/>
        <p:txBody>
          <a:bodyPr>
            <a:noAutofit/>
          </a:bodyPr>
          <a:lstStyle/>
          <a:p>
            <a:pPr algn="ctr"/>
            <a:r>
              <a:rPr lang="en-US" sz="2800" dirty="0" smtClean="0"/>
              <a:t>Buying directly from farmers can dramatically increase their income.</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Picture Placeholder 4" descr="division st.jpg"/>
          <p:cNvPicPr>
            <a:picLocks noGrp="1" noChangeAspect="1"/>
          </p:cNvPicPr>
          <p:nvPr>
            <p:ph type="pic" idx="1"/>
          </p:nvPr>
        </p:nvPicPr>
        <p:blipFill>
          <a:blip r:embed="rId2" cstate="print"/>
          <a:srcRect/>
          <a:stretch>
            <a:fillRect/>
          </a:stretch>
        </p:blipFill>
        <p:spPr/>
      </p:pic>
      <p:sp>
        <p:nvSpPr>
          <p:cNvPr id="8" name="Text Placeholder 7"/>
          <p:cNvSpPr>
            <a:spLocks noGrp="1"/>
          </p:cNvSpPr>
          <p:nvPr>
            <p:ph type="body" sz="half" idx="2"/>
          </p:nvPr>
        </p:nvSpPr>
        <p:spPr/>
        <p:txBody>
          <a:bodyPr>
            <a:noAutofit/>
          </a:bodyPr>
          <a:lstStyle/>
          <a:p>
            <a:pPr algn="ctr"/>
            <a:r>
              <a:rPr lang="en-US" sz="2800" dirty="0" smtClean="0"/>
              <a:t>Buying from local farmers translates to a thriving local economy.</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barriers?</a:t>
            </a:r>
            <a:endParaRPr lang="en-US" dirty="0"/>
          </a:p>
        </p:txBody>
      </p:sp>
      <p:sp>
        <p:nvSpPr>
          <p:cNvPr id="3" name="Text Placeholder 2"/>
          <p:cNvSpPr>
            <a:spLocks noGrp="1"/>
          </p:cNvSpPr>
          <p:nvPr>
            <p:ph type="body" idx="1"/>
          </p:nvPr>
        </p:nvSpPr>
        <p:spPr/>
        <p:txBody>
          <a:bodyPr/>
          <a:lstStyle/>
          <a:p>
            <a:pPr algn="ctr"/>
            <a:r>
              <a:rPr lang="en-US" dirty="0" smtClean="0"/>
              <a:t>Availability </a:t>
            </a:r>
            <a:endParaRPr lang="en-US" dirty="0"/>
          </a:p>
        </p:txBody>
      </p:sp>
      <p:sp>
        <p:nvSpPr>
          <p:cNvPr id="4" name="Content Placeholder 3"/>
          <p:cNvSpPr>
            <a:spLocks noGrp="1"/>
          </p:cNvSpPr>
          <p:nvPr>
            <p:ph sz="half" idx="2"/>
          </p:nvPr>
        </p:nvSpPr>
        <p:spPr/>
        <p:txBody>
          <a:bodyPr/>
          <a:lstStyle/>
          <a:p>
            <a:r>
              <a:rPr lang="en-US" dirty="0" smtClean="0"/>
              <a:t>Farmer’s Market</a:t>
            </a:r>
          </a:p>
          <a:p>
            <a:endParaRPr lang="en-US" dirty="0" smtClean="0"/>
          </a:p>
          <a:p>
            <a:r>
              <a:rPr lang="en-US" dirty="0" smtClean="0"/>
              <a:t>Community Supported Agriculture share (CSA)</a:t>
            </a:r>
          </a:p>
          <a:p>
            <a:endParaRPr lang="en-US" dirty="0" smtClean="0"/>
          </a:p>
          <a:p>
            <a:r>
              <a:rPr lang="en-US" dirty="0" smtClean="0"/>
              <a:t>Direct from the farmer</a:t>
            </a:r>
          </a:p>
          <a:p>
            <a:endParaRPr lang="en-US" dirty="0" smtClean="0"/>
          </a:p>
          <a:p>
            <a:r>
              <a:rPr lang="en-US" dirty="0" smtClean="0"/>
              <a:t>Just Food Co-op</a:t>
            </a:r>
            <a:endParaRPr lang="en-US" dirty="0"/>
          </a:p>
        </p:txBody>
      </p:sp>
      <p:sp>
        <p:nvSpPr>
          <p:cNvPr id="5" name="Text Placeholder 4"/>
          <p:cNvSpPr>
            <a:spLocks noGrp="1"/>
          </p:cNvSpPr>
          <p:nvPr>
            <p:ph type="body" sz="quarter" idx="3"/>
          </p:nvPr>
        </p:nvSpPr>
        <p:spPr/>
        <p:txBody>
          <a:bodyPr/>
          <a:lstStyle/>
          <a:p>
            <a:pPr algn="ctr"/>
            <a:r>
              <a:rPr lang="en-US" dirty="0" smtClean="0"/>
              <a:t>Cost</a:t>
            </a:r>
            <a:endParaRPr lang="en-US" dirty="0"/>
          </a:p>
        </p:txBody>
      </p:sp>
      <p:sp>
        <p:nvSpPr>
          <p:cNvPr id="6" name="Content Placeholder 5"/>
          <p:cNvSpPr>
            <a:spLocks noGrp="1"/>
          </p:cNvSpPr>
          <p:nvPr>
            <p:ph sz="quarter" idx="4"/>
          </p:nvPr>
        </p:nvSpPr>
        <p:spPr/>
        <p:txBody>
          <a:bodyPr/>
          <a:lstStyle/>
          <a:p>
            <a:r>
              <a:rPr lang="en-US" dirty="0" smtClean="0"/>
              <a:t>Shop seasonally</a:t>
            </a:r>
          </a:p>
          <a:p>
            <a:endParaRPr lang="en-US" dirty="0" smtClean="0"/>
          </a:p>
          <a:p>
            <a:r>
              <a:rPr lang="en-US" dirty="0" smtClean="0"/>
              <a:t>Quality instead of quantity</a:t>
            </a:r>
          </a:p>
          <a:p>
            <a:endParaRPr lang="en-US" dirty="0" smtClean="0"/>
          </a:p>
          <a:p>
            <a:r>
              <a:rPr lang="en-US" dirty="0" smtClean="0"/>
              <a:t>Invest in the future</a:t>
            </a:r>
          </a:p>
          <a:p>
            <a:endParaRPr lang="en-US" dirty="0" smtClean="0"/>
          </a:p>
          <a:p>
            <a:r>
              <a:rPr lang="en-US" dirty="0" smtClean="0"/>
              <a:t>How to Shop Co-op on a Budget class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additive="base">
                                        <p:cTn id="61"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7" name="Picture Placeholder 6" descr="market table.jpg"/>
          <p:cNvPicPr>
            <a:picLocks noGrp="1" noChangeAspect="1"/>
          </p:cNvPicPr>
          <p:nvPr>
            <p:ph type="pic" idx="1"/>
          </p:nvPr>
        </p:nvPicPr>
        <p:blipFill>
          <a:blip r:embed="rId2" cstate="print"/>
          <a:srcRect l="19511" r="19511"/>
          <a:stretch>
            <a:fillRect/>
          </a:stretch>
        </p:blipFill>
        <p:spPr/>
      </p:pic>
      <p:sp>
        <p:nvSpPr>
          <p:cNvPr id="11" name="Text Placeholder 10"/>
          <p:cNvSpPr>
            <a:spLocks noGrp="1"/>
          </p:cNvSpPr>
          <p:nvPr>
            <p:ph type="body" sz="half" idx="2"/>
          </p:nvPr>
        </p:nvSpPr>
        <p:spPr/>
        <p:txBody>
          <a:bodyPr>
            <a:noAutofit/>
          </a:bodyPr>
          <a:lstStyle/>
          <a:p>
            <a:pPr algn="ctr"/>
            <a:r>
              <a:rPr lang="en-US" sz="2800" dirty="0" smtClean="0"/>
              <a:t>Organic, local, and sustainable farming benefits the local community.</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Sustainable farmers are good stewards of the land.</a:t>
            </a:r>
            <a:endParaRPr lang="en-US" sz="3200" dirty="0">
              <a:latin typeface="+mn-lt"/>
            </a:endParaRPr>
          </a:p>
        </p:txBody>
      </p:sp>
      <p:pic>
        <p:nvPicPr>
          <p:cNvPr id="6" name="Content Placeholder 5" descr="Cody in field.jpg"/>
          <p:cNvPicPr>
            <a:picLocks noGrp="1" noChangeAspect="1"/>
          </p:cNvPicPr>
          <p:nvPr>
            <p:ph idx="1"/>
          </p:nvPr>
        </p:nvPicPr>
        <p:blipFill>
          <a:blip r:embed="rId2" cstate="print"/>
          <a:stretch>
            <a:fillRect/>
          </a:stretch>
        </p:blipFill>
        <p:spPr>
          <a:xfrm>
            <a:off x="1143000" y="1524000"/>
            <a:ext cx="6380692" cy="44958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7" name="Picture Placeholder 6" descr="elinor at open hands.jpg"/>
          <p:cNvPicPr>
            <a:picLocks noGrp="1" noChangeAspect="1"/>
          </p:cNvPicPr>
          <p:nvPr>
            <p:ph type="pic" idx="1"/>
          </p:nvPr>
        </p:nvPicPr>
        <p:blipFill>
          <a:blip r:embed="rId2" cstate="print"/>
          <a:srcRect/>
          <a:stretch>
            <a:fillRect/>
          </a:stretch>
        </p:blipFill>
        <p:spPr/>
      </p:pic>
      <p:sp>
        <p:nvSpPr>
          <p:cNvPr id="8" name="Text Placeholder 7"/>
          <p:cNvSpPr>
            <a:spLocks noGrp="1"/>
          </p:cNvSpPr>
          <p:nvPr>
            <p:ph type="body" sz="half" idx="2"/>
          </p:nvPr>
        </p:nvSpPr>
        <p:spPr>
          <a:xfrm>
            <a:off x="1792288" y="5105400"/>
            <a:ext cx="5486400" cy="1066800"/>
          </a:xfrm>
        </p:spPr>
        <p:txBody>
          <a:bodyPr>
            <a:noAutofit/>
          </a:bodyPr>
          <a:lstStyle/>
          <a:p>
            <a:pPr algn="ctr"/>
            <a:r>
              <a:rPr lang="en-US" sz="2800" dirty="0" smtClean="0"/>
              <a:t>You can help reduce the </a:t>
            </a:r>
          </a:p>
          <a:p>
            <a:pPr algn="ctr"/>
            <a:r>
              <a:rPr lang="en-US" sz="2800" dirty="0" smtClean="0"/>
              <a:t>environmental impact on future generations.</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90600"/>
          </a:xfrm>
        </p:spPr>
        <p:txBody>
          <a:bodyPr/>
          <a:lstStyle/>
          <a:p>
            <a:r>
              <a:rPr lang="en-US" dirty="0" smtClean="0"/>
              <a:t>USDA Organic Standards</a:t>
            </a:r>
            <a:endParaRPr lang="en-US" dirty="0"/>
          </a:p>
        </p:txBody>
      </p:sp>
      <p:sp>
        <p:nvSpPr>
          <p:cNvPr id="6" name="Content Placeholder 5"/>
          <p:cNvSpPr>
            <a:spLocks noGrp="1"/>
          </p:cNvSpPr>
          <p:nvPr>
            <p:ph idx="1"/>
          </p:nvPr>
        </p:nvSpPr>
        <p:spPr>
          <a:xfrm>
            <a:off x="457200" y="1219200"/>
            <a:ext cx="8229600" cy="5334000"/>
          </a:xfrm>
        </p:spPr>
        <p:txBody>
          <a:bodyPr>
            <a:normAutofit fontScale="62500" lnSpcReduction="20000"/>
          </a:bodyPr>
          <a:lstStyle/>
          <a:p>
            <a:r>
              <a:rPr lang="en-US" dirty="0" smtClean="0"/>
              <a:t>Three years prior with no pesticides.</a:t>
            </a:r>
            <a:endParaRPr lang="en-US" dirty="0"/>
          </a:p>
          <a:p>
            <a:endParaRPr lang="en-US" dirty="0" smtClean="0"/>
          </a:p>
          <a:p>
            <a:r>
              <a:rPr lang="en-US" dirty="0" smtClean="0"/>
              <a:t>No use of synthetic fertilizers, pesticides, GMOs, sewage sludge, or irradiation.</a:t>
            </a:r>
            <a:endParaRPr lang="en-US" dirty="0"/>
          </a:p>
          <a:p>
            <a:endParaRPr lang="en-US" dirty="0" smtClean="0"/>
          </a:p>
          <a:p>
            <a:r>
              <a:rPr lang="en-US" dirty="0"/>
              <a:t>S</a:t>
            </a:r>
            <a:r>
              <a:rPr lang="en-US" dirty="0" smtClean="0"/>
              <a:t>oil building, conservation, manure management, and crop rotation.</a:t>
            </a:r>
            <a:endParaRPr lang="en-US" dirty="0"/>
          </a:p>
          <a:p>
            <a:endParaRPr lang="en-US" dirty="0" smtClean="0"/>
          </a:p>
          <a:p>
            <a:r>
              <a:rPr lang="en-US" dirty="0"/>
              <a:t>O</a:t>
            </a:r>
            <a:r>
              <a:rPr lang="en-US" dirty="0" smtClean="0"/>
              <a:t>utdoor access and pasture for livestock.</a:t>
            </a:r>
            <a:endParaRPr lang="en-US" dirty="0"/>
          </a:p>
          <a:p>
            <a:endParaRPr lang="en-US" dirty="0" smtClean="0"/>
          </a:p>
          <a:p>
            <a:r>
              <a:rPr lang="en-US" dirty="0" smtClean="0"/>
              <a:t>No antibiotics or hormones used.</a:t>
            </a:r>
            <a:endParaRPr lang="en-US" dirty="0"/>
          </a:p>
          <a:p>
            <a:endParaRPr lang="en-US" dirty="0" smtClean="0"/>
          </a:p>
          <a:p>
            <a:r>
              <a:rPr lang="en-US" dirty="0" smtClean="0"/>
              <a:t>100% organic feed.</a:t>
            </a:r>
          </a:p>
          <a:p>
            <a:endParaRPr lang="en-US" dirty="0" smtClean="0"/>
          </a:p>
          <a:p>
            <a:r>
              <a:rPr lang="en-US" dirty="0" smtClean="0"/>
              <a:t>Keep records of all operations.</a:t>
            </a:r>
          </a:p>
          <a:p>
            <a:endParaRPr lang="en-US" dirty="0" smtClean="0"/>
          </a:p>
          <a:p>
            <a:r>
              <a:rPr lang="en-US" dirty="0" smtClean="0"/>
              <a:t>Inspected annually by an accredited Organic Certifier.</a:t>
            </a:r>
            <a:endParaRPr lang="en-US" dirty="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pic>
        <p:nvPicPr>
          <p:cNvPr id="9" name="Picture Placeholder 8" descr="goats again.jpg"/>
          <p:cNvPicPr>
            <a:picLocks noGrp="1" noChangeAspect="1"/>
          </p:cNvPicPr>
          <p:nvPr>
            <p:ph type="pic" idx="1"/>
          </p:nvPr>
        </p:nvPicPr>
        <p:blipFill>
          <a:blip r:embed="rId2" cstate="print"/>
          <a:srcRect l="1765" r="1765"/>
          <a:stretch>
            <a:fillRect/>
          </a:stretch>
        </p:blipFill>
        <p:spPr/>
      </p:pic>
      <p:sp>
        <p:nvSpPr>
          <p:cNvPr id="4" name="Text Placeholder 3"/>
          <p:cNvSpPr>
            <a:spLocks noGrp="1"/>
          </p:cNvSpPr>
          <p:nvPr>
            <p:ph type="body" sz="half" idx="2"/>
          </p:nvPr>
        </p:nvSpPr>
        <p:spPr>
          <a:xfrm>
            <a:off x="1752600" y="5029200"/>
            <a:ext cx="5486400" cy="804862"/>
          </a:xfrm>
        </p:spPr>
        <p:txBody>
          <a:bodyPr>
            <a:noAutofit/>
          </a:bodyPr>
          <a:lstStyle/>
          <a:p>
            <a:pPr algn="ctr"/>
            <a:r>
              <a:rPr lang="en-US" sz="2000" dirty="0" smtClean="0"/>
              <a:t>Thanks to Kathy </a:t>
            </a:r>
            <a:r>
              <a:rPr lang="en-US" sz="2000" dirty="0" err="1" smtClean="0"/>
              <a:t>Zeman</a:t>
            </a:r>
            <a:r>
              <a:rPr lang="en-US" sz="2000" dirty="0" smtClean="0"/>
              <a:t> of </a:t>
            </a:r>
            <a:br>
              <a:rPr lang="en-US" sz="2000" dirty="0" smtClean="0"/>
            </a:br>
            <a:r>
              <a:rPr lang="en-US" sz="2000" dirty="0" smtClean="0"/>
              <a:t>Simple Harvest Farm Organics, </a:t>
            </a:r>
            <a:br>
              <a:rPr lang="en-US" sz="2000" dirty="0" smtClean="0"/>
            </a:br>
            <a:r>
              <a:rPr lang="en-US" sz="2000" dirty="0" smtClean="0"/>
              <a:t>Ben Doherty and Erin Johnson of </a:t>
            </a:r>
          </a:p>
          <a:p>
            <a:pPr algn="ctr"/>
            <a:r>
              <a:rPr lang="en-US" sz="2000" dirty="0" smtClean="0"/>
              <a:t>Open Hands Farm, and the </a:t>
            </a:r>
            <a:r>
              <a:rPr lang="en-US" sz="2000" dirty="0" err="1" smtClean="0"/>
              <a:t>Upham</a:t>
            </a:r>
            <a:r>
              <a:rPr lang="en-US" sz="2000" dirty="0" smtClean="0"/>
              <a:t> girls for permission to use their photos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5" name="Picture Placeholder 4" descr="watermelon.jpg"/>
          <p:cNvPicPr>
            <a:picLocks noGrp="1" noChangeAspect="1"/>
          </p:cNvPicPr>
          <p:nvPr>
            <p:ph type="pic" idx="1"/>
          </p:nvPr>
        </p:nvPicPr>
        <p:blipFill>
          <a:blip r:embed="rId2" cstate="print"/>
          <a:srcRect/>
          <a:stretch>
            <a:fillRect/>
          </a:stretch>
        </p:blipFill>
        <p:spPr/>
      </p:pic>
      <p:sp>
        <p:nvSpPr>
          <p:cNvPr id="12" name="Text Placeholder 11"/>
          <p:cNvSpPr>
            <a:spLocks noGrp="1"/>
          </p:cNvSpPr>
          <p:nvPr>
            <p:ph type="body" sz="half" idx="2"/>
          </p:nvPr>
        </p:nvSpPr>
        <p:spPr/>
        <p:txBody>
          <a:bodyPr>
            <a:normAutofit/>
          </a:bodyPr>
          <a:lstStyle/>
          <a:p>
            <a:r>
              <a:rPr lang="en-US" sz="2800" dirty="0" smtClean="0"/>
              <a:t>What does local food mean?</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295400" y="609600"/>
          <a:ext cx="66294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876EB189-DB62-413F-9296-C13EB616355A}"/>
                                            </p:graphicEl>
                                          </p:spTgt>
                                        </p:tgtEl>
                                        <p:attrNameLst>
                                          <p:attrName>style.visibility</p:attrName>
                                        </p:attrNameLst>
                                      </p:cBhvr>
                                      <p:to>
                                        <p:strVal val="visible"/>
                                      </p:to>
                                    </p:set>
                                    <p:anim calcmode="lin" valueType="num">
                                      <p:cBhvr additive="base">
                                        <p:cTn id="7" dur="3000" fill="hold"/>
                                        <p:tgtEl>
                                          <p:spTgt spid="4">
                                            <p:graphicEl>
                                              <a:dgm id="{876EB189-DB62-413F-9296-C13EB616355A}"/>
                                            </p:graphic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4">
                                            <p:graphicEl>
                                              <a:dgm id="{876EB189-DB62-413F-9296-C13EB616355A}"/>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D53B4233-D437-4170-9B83-07BAFB37540E}"/>
                                            </p:graphicEl>
                                          </p:spTgt>
                                        </p:tgtEl>
                                        <p:attrNameLst>
                                          <p:attrName>style.visibility</p:attrName>
                                        </p:attrNameLst>
                                      </p:cBhvr>
                                      <p:to>
                                        <p:strVal val="visible"/>
                                      </p:to>
                                    </p:set>
                                    <p:anim calcmode="lin" valueType="num">
                                      <p:cBhvr additive="base">
                                        <p:cTn id="13" dur="3000" fill="hold"/>
                                        <p:tgtEl>
                                          <p:spTgt spid="4">
                                            <p:graphicEl>
                                              <a:dgm id="{D53B4233-D437-4170-9B83-07BAFB37540E}"/>
                                            </p:graphic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4">
                                            <p:graphicEl>
                                              <a:dgm id="{D53B4233-D437-4170-9B83-07BAFB37540E}"/>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CE3EE437-58FC-4F29-A62C-38FFFBFF1BFA}"/>
                                            </p:graphicEl>
                                          </p:spTgt>
                                        </p:tgtEl>
                                        <p:attrNameLst>
                                          <p:attrName>style.visibility</p:attrName>
                                        </p:attrNameLst>
                                      </p:cBhvr>
                                      <p:to>
                                        <p:strVal val="visible"/>
                                      </p:to>
                                    </p:set>
                                    <p:anim calcmode="lin" valueType="num">
                                      <p:cBhvr additive="base">
                                        <p:cTn id="19" dur="3000" fill="hold"/>
                                        <p:tgtEl>
                                          <p:spTgt spid="4">
                                            <p:graphicEl>
                                              <a:dgm id="{CE3EE437-58FC-4F29-A62C-38FFFBFF1BFA}"/>
                                            </p:graphic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4">
                                            <p:graphicEl>
                                              <a:dgm id="{CE3EE437-58FC-4F29-A62C-38FFFBFF1BFA}"/>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8D3087CA-4279-420A-845D-EFF6F99BA407}"/>
                                            </p:graphicEl>
                                          </p:spTgt>
                                        </p:tgtEl>
                                        <p:attrNameLst>
                                          <p:attrName>style.visibility</p:attrName>
                                        </p:attrNameLst>
                                      </p:cBhvr>
                                      <p:to>
                                        <p:strVal val="visible"/>
                                      </p:to>
                                    </p:set>
                                    <p:anim calcmode="lin" valueType="num">
                                      <p:cBhvr additive="base">
                                        <p:cTn id="25" dur="3000" fill="hold"/>
                                        <p:tgtEl>
                                          <p:spTgt spid="4">
                                            <p:graphicEl>
                                              <a:dgm id="{8D3087CA-4279-420A-845D-EFF6F99BA407}"/>
                                            </p:graphic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4">
                                            <p:graphicEl>
                                              <a:dgm id="{8D3087CA-4279-420A-845D-EFF6F99BA40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rev="1"/>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local to you?</a:t>
            </a:r>
            <a:endParaRPr lang="en-US" dirty="0"/>
          </a:p>
        </p:txBody>
      </p:sp>
      <p:pic>
        <p:nvPicPr>
          <p:cNvPr id="4" name="Content Placeholder 3" descr="market stacks.jpg"/>
          <p:cNvPicPr>
            <a:picLocks noGrp="1" noChangeAspect="1"/>
          </p:cNvPicPr>
          <p:nvPr>
            <p:ph idx="1"/>
          </p:nvPr>
        </p:nvPicPr>
        <p:blipFill>
          <a:blip r:embed="rId2" cstate="print"/>
          <a:stretch>
            <a:fillRect/>
          </a:stretch>
        </p:blipFill>
        <p:spPr>
          <a:xfrm>
            <a:off x="2590800" y="1600200"/>
            <a:ext cx="3886200"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locally?</a:t>
            </a:r>
            <a:endParaRPr lang="en-US" dirty="0"/>
          </a:p>
        </p:txBody>
      </p:sp>
      <p:pic>
        <p:nvPicPr>
          <p:cNvPr id="10" name="Content Placeholder 9" descr="green stalks.jpg"/>
          <p:cNvPicPr>
            <a:picLocks noGrp="1" noChangeAspect="1"/>
          </p:cNvPicPr>
          <p:nvPr>
            <p:ph idx="1"/>
          </p:nvPr>
        </p:nvPicPr>
        <p:blipFill>
          <a:blip r:embed="rId2" cstate="print"/>
          <a:stretch>
            <a:fillRect/>
          </a:stretch>
        </p:blipFill>
        <p:spPr>
          <a:xfrm>
            <a:off x="2874764" y="1600200"/>
            <a:ext cx="3394472" cy="4525963"/>
          </a:xfr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Placeholder 4" descr="factory-farm.jpg"/>
          <p:cNvPicPr>
            <a:picLocks noGrp="1" noChangeAspect="1"/>
          </p:cNvPicPr>
          <p:nvPr>
            <p:ph type="pic" idx="1"/>
          </p:nvPr>
        </p:nvPicPr>
        <p:blipFill>
          <a:blip r:embed="rId2" cstate="print"/>
          <a:srcRect l="3091" r="3091"/>
          <a:stretch>
            <a:fillRect/>
          </a:stretch>
        </p:blipFill>
        <p:spPr/>
      </p:pic>
      <p:sp>
        <p:nvSpPr>
          <p:cNvPr id="9" name="Text Placeholder 8"/>
          <p:cNvSpPr>
            <a:spLocks noGrp="1"/>
          </p:cNvSpPr>
          <p:nvPr>
            <p:ph type="body" sz="half" idx="2"/>
          </p:nvPr>
        </p:nvSpPr>
        <p:spPr/>
        <p:txBody>
          <a:bodyPr>
            <a:noAutofit/>
          </a:bodyPr>
          <a:lstStyle/>
          <a:p>
            <a:pPr algn="ctr"/>
            <a:r>
              <a:rPr lang="en-US" sz="2800" dirty="0" smtClean="0"/>
              <a:t>Is it sustainable?</a:t>
            </a:r>
            <a:br>
              <a:rPr lang="en-US" sz="2800" dirty="0" smtClean="0"/>
            </a:b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TotalTime>
  <Words>793</Words>
  <Application>Microsoft Office PowerPoint</Application>
  <PresentationFormat>On-screen Show (4:3)</PresentationFormat>
  <Paragraphs>150</Paragraphs>
  <Slides>40</Slides>
  <Notes>1</Notes>
  <HiddenSlides>5</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Organic and Local - Why Does It Matter?</vt:lpstr>
      <vt:lpstr>In a study in 2011, the USDA found…</vt:lpstr>
      <vt:lpstr>…an integrated farm that  is itself a  dynamic and organic whole…  </vt:lpstr>
      <vt:lpstr>USDA Organic Standards</vt:lpstr>
      <vt:lpstr> </vt:lpstr>
      <vt:lpstr>Slide 6</vt:lpstr>
      <vt:lpstr>What is local to you?</vt:lpstr>
      <vt:lpstr>What is available locally?</vt:lpstr>
      <vt:lpstr>Slide 9</vt:lpstr>
      <vt:lpstr>Sustainable Farming </vt:lpstr>
      <vt:lpstr>       </vt:lpstr>
      <vt:lpstr>Slide 12</vt:lpstr>
      <vt:lpstr>Slide 13</vt:lpstr>
      <vt:lpstr>Slide 14</vt:lpstr>
      <vt:lpstr>Slide 15</vt:lpstr>
      <vt:lpstr>Healthy, vibrant soil  is full of life.</vt:lpstr>
      <vt:lpstr>As much as forty percent of the energy used in the food system goes into the production of chemical fertilizers and pesticides. </vt:lpstr>
      <vt:lpstr>What if….?</vt:lpstr>
      <vt:lpstr>Slide 19</vt:lpstr>
      <vt:lpstr>Hazards of industrial farming</vt:lpstr>
      <vt:lpstr>Slide 21</vt:lpstr>
      <vt:lpstr>President's Cancer Panel Report, May 2010 </vt:lpstr>
      <vt:lpstr>Organic production and processing is the only system that uses certification and inspection to verify that these chemicals are not used on the farm all the way to our dinner tables.</vt:lpstr>
      <vt:lpstr>Ample organic fruits, veggies, grains, and dairy for a child:</vt:lpstr>
      <vt:lpstr>Children eating mostly organic produce have pesticide levels 6-9 times lower.</vt:lpstr>
      <vt:lpstr>During adolescence and adulthood organic food:</vt:lpstr>
      <vt:lpstr>The Dirty Dozen </vt:lpstr>
      <vt:lpstr>Fewer chemicals in the air, earth, and water is less risky. </vt:lpstr>
      <vt:lpstr> Flavor! </vt:lpstr>
      <vt:lpstr>Slide 30</vt:lpstr>
      <vt:lpstr>Get to know your local farmers</vt:lpstr>
      <vt:lpstr>What are “food miles”?</vt:lpstr>
      <vt:lpstr>What are the economics?</vt:lpstr>
      <vt:lpstr>Slide 34</vt:lpstr>
      <vt:lpstr>Slide 35</vt:lpstr>
      <vt:lpstr>What are the barriers?</vt:lpstr>
      <vt:lpstr>Slide 37</vt:lpstr>
      <vt:lpstr>Sustainable farmers are good stewards of the land.</vt:lpstr>
      <vt:lpstr>Slide 39</vt:lpstr>
      <vt:lpstr>Slide 40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and Local Why Does It Matter?</dc:title>
  <dc:creator>Staff</dc:creator>
  <cp:lastModifiedBy>Information Technology Services</cp:lastModifiedBy>
  <cp:revision>122</cp:revision>
  <dcterms:created xsi:type="dcterms:W3CDTF">2010-05-17T16:08:39Z</dcterms:created>
  <dcterms:modified xsi:type="dcterms:W3CDTF">2011-12-12T17:34:34Z</dcterms:modified>
</cp:coreProperties>
</file>